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64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4" r:id="rId67"/>
    <p:sldId id="323" r:id="rId68"/>
    <p:sldId id="325" r:id="rId69"/>
    <p:sldId id="326" r:id="rId70"/>
    <p:sldId id="327" r:id="rId71"/>
    <p:sldId id="328" r:id="rId72"/>
    <p:sldId id="329" r:id="rId73"/>
    <p:sldId id="330" r:id="rId74"/>
    <p:sldId id="331" r:id="rId75"/>
    <p:sldId id="332" r:id="rId76"/>
    <p:sldId id="333" r:id="rId77"/>
    <p:sldId id="334" r:id="rId78"/>
    <p:sldId id="335" r:id="rId79"/>
    <p:sldId id="336" r:id="rId80"/>
    <p:sldId id="337" r:id="rId81"/>
    <p:sldId id="338" r:id="rId82"/>
    <p:sldId id="339" r:id="rId83"/>
    <p:sldId id="340" r:id="rId84"/>
    <p:sldId id="341" r:id="rId85"/>
    <p:sldId id="342" r:id="rId86"/>
    <p:sldId id="343" r:id="rId87"/>
    <p:sldId id="344" r:id="rId88"/>
    <p:sldId id="345" r:id="rId89"/>
    <p:sldId id="346" r:id="rId90"/>
    <p:sldId id="347" r:id="rId91"/>
    <p:sldId id="348" r:id="rId92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4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وان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cxnSp>
        <p:nvCxnSpPr>
          <p:cNvPr id="8" name="رابط مستقيم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مستقيم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شكل بيضاوي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عنصر نائب للتاريخ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223FC-4095-4C05-A233-F3A75093CB18}" type="datetimeFigureOut">
              <a:rPr lang="ar-IQ" smtClean="0"/>
              <a:pPr/>
              <a:t>11/12/1436</a:t>
            </a:fld>
            <a:endParaRPr lang="ar-IQ"/>
          </a:p>
        </p:txBody>
      </p:sp>
      <p:sp>
        <p:nvSpPr>
          <p:cNvPr id="16" name="عنصر نائب لرقم الشريحة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9BDD68-7D67-4862-9606-71B173F19838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223FC-4095-4C05-A233-F3A75093CB18}" type="datetimeFigureOut">
              <a:rPr lang="ar-IQ" smtClean="0"/>
              <a:pPr/>
              <a:t>11/12/1436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BDD68-7D67-4862-9606-71B173F1983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223FC-4095-4C05-A233-F3A75093CB18}" type="datetimeFigureOut">
              <a:rPr lang="ar-IQ" smtClean="0"/>
              <a:pPr/>
              <a:t>11/12/1436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BDD68-7D67-4862-9606-71B173F1983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صر نائب للمحتوى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0B223FC-4095-4C05-A233-F3A75093CB18}" type="datetimeFigureOut">
              <a:rPr lang="ar-IQ" smtClean="0"/>
              <a:pPr/>
              <a:t>11/12/1436</a:t>
            </a:fld>
            <a:endParaRPr lang="ar-IQ"/>
          </a:p>
        </p:txBody>
      </p:sp>
      <p:sp>
        <p:nvSpPr>
          <p:cNvPr id="15" name="عنصر نائب لرقم الشريحة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A9BDD68-7D67-4862-9606-71B173F19838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16" name="عنصر نائب للتذييل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17" name="عنوان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223FC-4095-4C05-A233-F3A75093CB18}" type="datetimeFigureOut">
              <a:rPr lang="ar-IQ" smtClean="0"/>
              <a:pPr/>
              <a:t>11/12/1436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BDD68-7D67-4862-9606-71B173F19838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cxnSp>
        <p:nvCxnSpPr>
          <p:cNvPr id="7" name="رابط مستقيم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223FC-4095-4C05-A233-F3A75093CB18}" type="datetimeFigureOut">
              <a:rPr lang="ar-IQ" smtClean="0"/>
              <a:pPr/>
              <a:t>11/12/1436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BDD68-7D67-4862-9606-71B173F19838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BDD68-7D67-4862-9606-71B173F19838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223FC-4095-4C05-A233-F3A75093CB18}" type="datetimeFigureOut">
              <a:rPr lang="ar-IQ" smtClean="0"/>
              <a:pPr/>
              <a:t>11/12/1436</a:t>
            </a:fld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32" name="عنصر نائب للمحتوى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34" name="عنصر نائب للمحتوى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2" name="عنصر نائب للنص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cxnSp>
        <p:nvCxnSpPr>
          <p:cNvPr id="10" name="رابط مستقيم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مستقيم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223FC-4095-4C05-A233-F3A75093CB18}" type="datetimeFigureOut">
              <a:rPr lang="ar-IQ" smtClean="0"/>
              <a:pPr/>
              <a:t>11/12/1436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BDD68-7D67-4862-9606-71B173F19838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223FC-4095-4C05-A233-F3A75093CB18}" type="datetimeFigureOut">
              <a:rPr lang="ar-IQ" smtClean="0"/>
              <a:pPr/>
              <a:t>11/12/1436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BDD68-7D67-4862-9606-71B173F1983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عنصر نائب للمحتوى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31" name="عنوان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8" name="عنصر نائب للتاريخ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0B223FC-4095-4C05-A233-F3A75093CB18}" type="datetimeFigureOut">
              <a:rPr lang="ar-IQ" smtClean="0"/>
              <a:pPr/>
              <a:t>11/12/1436</a:t>
            </a:fld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A9BDD68-7D67-4862-9606-71B173F19838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8" name="عنصر نائب للتاريخ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223FC-4095-4C05-A233-F3A75093CB18}" type="datetimeFigureOut">
              <a:rPr lang="ar-IQ" smtClean="0"/>
              <a:pPr/>
              <a:t>11/12/1436</a:t>
            </a:fld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9BDD68-7D67-4862-9606-71B173F19838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صر نائب للنص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4" name="عنصر نائب للتاريخ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0B223FC-4095-4C05-A233-F3A75093CB18}" type="datetimeFigureOut">
              <a:rPr lang="ar-IQ" smtClean="0"/>
              <a:pPr/>
              <a:t>11/12/1436</a:t>
            </a:fld>
            <a:endParaRPr lang="ar-IQ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ar-IQ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A9BDD68-7D67-4862-9606-71B173F19838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5" name="عنصر نائب للعنوان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r" rtl="1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rtl="1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xfrm>
            <a:off x="457200" y="2495552"/>
            <a:ext cx="8229600" cy="1219200"/>
          </a:xfrm>
        </p:spPr>
        <p:txBody>
          <a:bodyPr bIns="288000">
            <a:normAutofit/>
          </a:bodyPr>
          <a:lstStyle/>
          <a:p>
            <a:pPr algn="ctr"/>
            <a:r>
              <a:rPr sz="4800" b="1" spc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dalus" pitchFamily="18" charset="-78"/>
                <a:cs typeface="Andalus" pitchFamily="18" charset="-78"/>
              </a:rPr>
              <a:t>FUNGAL INFECTIONS</a:t>
            </a:r>
            <a:endParaRPr lang="ar-IQ" sz="4800" b="1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0"/>
            <a:r>
              <a:rPr lang="en-US" sz="3200" b="1" dirty="0" smtClean="0"/>
              <a:t>Many therapeutic approaches have been explored, including antifungal agents, cryosurgery and surgical excision, alone or in combination, but the optimal therapy is unknown.</a:t>
            </a:r>
            <a:endParaRPr lang="ar-IQ" sz="3200" b="1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0"/>
            <a:r>
              <a:rPr lang="en-US" sz="3200" b="1" dirty="0" smtClean="0"/>
              <a:t>Of the antifungal agents, </a:t>
            </a:r>
            <a:r>
              <a:rPr lang="en-US" sz="3200" b="1" dirty="0" err="1" smtClean="0"/>
              <a:t>itraconazole</a:t>
            </a:r>
            <a:r>
              <a:rPr lang="en-US" sz="3200" b="1" dirty="0" smtClean="0"/>
              <a:t> and </a:t>
            </a:r>
            <a:r>
              <a:rPr lang="en-US" sz="3200" b="1" dirty="0" err="1" smtClean="0"/>
              <a:t>terbinafine</a:t>
            </a:r>
            <a:r>
              <a:rPr lang="en-US" sz="3200" b="1" dirty="0" smtClean="0"/>
              <a:t> are considered to be the most effective. However, </a:t>
            </a:r>
            <a:r>
              <a:rPr lang="en-US" sz="3200" b="1" dirty="0" err="1" smtClean="0"/>
              <a:t>posaconazole</a:t>
            </a:r>
            <a:r>
              <a:rPr lang="en-US" sz="3200" b="1" dirty="0" smtClean="0"/>
              <a:t> has also been used with a good outcome.</a:t>
            </a:r>
            <a:endParaRPr lang="ar-IQ" sz="3200" b="1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 rtl="0"/>
            <a:r>
              <a:rPr lang="en-US" sz="2800" b="1" dirty="0" err="1" smtClean="0"/>
              <a:t>Mycetoma</a:t>
            </a:r>
            <a:r>
              <a:rPr lang="en-US" sz="2800" b="1" dirty="0" smtClean="0"/>
              <a:t> is a chronic </a:t>
            </a:r>
            <a:r>
              <a:rPr lang="en-US" sz="2800" b="1" dirty="0" err="1" smtClean="0"/>
              <a:t>suppurative</a:t>
            </a:r>
            <a:r>
              <a:rPr lang="en-US" sz="2800" b="1" dirty="0" smtClean="0"/>
              <a:t> infection of the deep soft tissues and bones, most commonly of the limbs but also of the abdominal or chest wall or head. </a:t>
            </a:r>
          </a:p>
          <a:p>
            <a:pPr algn="just" rtl="0"/>
            <a:r>
              <a:rPr lang="en-US" sz="2800" b="1" dirty="0" smtClean="0"/>
              <a:t>It is caused by either aerobic or anaerobic branching Gram-positive bacilli, </a:t>
            </a:r>
            <a:r>
              <a:rPr lang="en-US" sz="2800" b="1" i="1" dirty="0" err="1" smtClean="0"/>
              <a:t>Actinomycetales</a:t>
            </a:r>
            <a:r>
              <a:rPr lang="en-US" sz="2800" b="1" i="1" dirty="0" smtClean="0"/>
              <a:t> </a:t>
            </a:r>
            <a:r>
              <a:rPr lang="en-US" sz="2800" b="1" dirty="0" smtClean="0"/>
              <a:t>(actinomycetoma—60%), or by true fungi, </a:t>
            </a:r>
            <a:r>
              <a:rPr lang="en-US" sz="2800" b="1" dirty="0" err="1" smtClean="0"/>
              <a:t>Eumycetes</a:t>
            </a:r>
            <a:r>
              <a:rPr lang="en-US" sz="2800" b="1" dirty="0" smtClean="0"/>
              <a:t> (eumycetoma—40%).</a:t>
            </a:r>
            <a:endParaRPr lang="ar-IQ" sz="2800" b="1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spc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Mycetoma:</a:t>
            </a:r>
            <a:endParaRPr lang="ar-IQ" b="1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 rtl="0"/>
            <a:r>
              <a:rPr lang="en-US" sz="3200" b="1" dirty="0" smtClean="0"/>
              <a:t>Many fungi cause </a:t>
            </a:r>
            <a:r>
              <a:rPr lang="en-US" sz="3200" b="1" dirty="0" err="1" smtClean="0"/>
              <a:t>eumycetomas</a:t>
            </a:r>
            <a:r>
              <a:rPr lang="en-US" sz="3200" b="1" dirty="0" smtClean="0"/>
              <a:t>, the most common being </a:t>
            </a:r>
            <a:r>
              <a:rPr lang="en-US" sz="3200" b="1" i="1" dirty="0" err="1" smtClean="0"/>
              <a:t>Madurella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mycetomatis</a:t>
            </a:r>
            <a:r>
              <a:rPr lang="en-US" sz="3200" b="1" i="1" dirty="0" smtClean="0"/>
              <a:t>, M. </a:t>
            </a:r>
            <a:r>
              <a:rPr lang="en-US" sz="3200" b="1" i="1" dirty="0" err="1" smtClean="0"/>
              <a:t>grisea</a:t>
            </a:r>
            <a:r>
              <a:rPr lang="en-US" sz="3200" b="1" i="1" dirty="0" smtClean="0"/>
              <a:t>, </a:t>
            </a:r>
            <a:r>
              <a:rPr lang="en-US" sz="3200" b="1" i="1" dirty="0" err="1" smtClean="0"/>
              <a:t>Leptosphaera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senegalensis</a:t>
            </a:r>
            <a:r>
              <a:rPr lang="en-US" sz="3200" b="1" i="1" dirty="0" smtClean="0"/>
              <a:t> </a:t>
            </a:r>
            <a:r>
              <a:rPr lang="en-US" sz="3200" b="1" dirty="0" smtClean="0"/>
              <a:t>and </a:t>
            </a:r>
            <a:r>
              <a:rPr lang="en-US" sz="3200" b="1" i="1" dirty="0" err="1" smtClean="0"/>
              <a:t>Scedosporium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apiospermum</a:t>
            </a:r>
            <a:r>
              <a:rPr lang="en-US" sz="3200" b="1" i="1" dirty="0" smtClean="0"/>
              <a:t>. </a:t>
            </a:r>
          </a:p>
          <a:p>
            <a:pPr algn="just" rtl="0"/>
            <a:r>
              <a:rPr lang="en-US" sz="3200" b="1" dirty="0" err="1" smtClean="0"/>
              <a:t>Actinomycetomas</a:t>
            </a:r>
            <a:r>
              <a:rPr lang="en-US" sz="3200" b="1" dirty="0" smtClean="0"/>
              <a:t> are caused by </a:t>
            </a:r>
            <a:r>
              <a:rPr lang="en-US" sz="3200" b="1" i="1" dirty="0" err="1" smtClean="0"/>
              <a:t>Actinomadura</a:t>
            </a:r>
            <a:r>
              <a:rPr lang="en-US" sz="3200" b="1" i="1" dirty="0" smtClean="0"/>
              <a:t>, </a:t>
            </a:r>
            <a:r>
              <a:rPr lang="en-US" sz="3200" b="1" i="1" dirty="0" err="1" smtClean="0"/>
              <a:t>Nocardia</a:t>
            </a:r>
            <a:r>
              <a:rPr lang="en-US" sz="3200" b="1" i="1" dirty="0" smtClean="0"/>
              <a:t> </a:t>
            </a:r>
            <a:r>
              <a:rPr lang="en-US" sz="3200" b="1" dirty="0" smtClean="0"/>
              <a:t>and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Streptomyces</a:t>
            </a:r>
            <a:r>
              <a:rPr lang="en-US" sz="3200" b="1" i="1" dirty="0" smtClean="0"/>
              <a:t> </a:t>
            </a:r>
            <a:r>
              <a:rPr lang="en-US" sz="3200" b="1" dirty="0" smtClean="0"/>
              <a:t>spp.</a:t>
            </a:r>
            <a:endParaRPr lang="ar-IQ" sz="3200" b="1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 rtl="0"/>
            <a:r>
              <a:rPr lang="en-US" sz="3200" b="1" dirty="0" smtClean="0"/>
              <a:t>Both groups produce characteristically </a:t>
            </a:r>
            <a:r>
              <a:rPr lang="en-US" sz="3200" b="1" dirty="0" err="1" smtClean="0"/>
              <a:t>coloured</a:t>
            </a:r>
            <a:r>
              <a:rPr lang="en-US" sz="3200" b="1" dirty="0" smtClean="0"/>
              <a:t> grains, the </a:t>
            </a:r>
            <a:r>
              <a:rPr lang="en-US" sz="3200" b="1" dirty="0" err="1" smtClean="0"/>
              <a:t>colour</a:t>
            </a:r>
            <a:r>
              <a:rPr lang="en-US" sz="3200" b="1" dirty="0" smtClean="0"/>
              <a:t> depending on the organism (black grains—</a:t>
            </a:r>
            <a:r>
              <a:rPr lang="en-US" sz="3200" b="1" dirty="0" err="1" smtClean="0"/>
              <a:t>eumycetoma</a:t>
            </a:r>
            <a:r>
              <a:rPr lang="en-US" sz="3200" b="1" dirty="0" smtClean="0"/>
              <a:t>, red and yellow grains—</a:t>
            </a:r>
            <a:r>
              <a:rPr lang="en-US" sz="3200" b="1" dirty="0" err="1" smtClean="0"/>
              <a:t>actinomycetoma</a:t>
            </a:r>
            <a:r>
              <a:rPr lang="en-US" sz="3200" b="1" dirty="0" smtClean="0"/>
              <a:t>, white grains—either). </a:t>
            </a:r>
          </a:p>
          <a:p>
            <a:pPr algn="just" rtl="0"/>
            <a:r>
              <a:rPr lang="en-US" sz="3200" b="1" dirty="0" smtClean="0"/>
              <a:t>The disease occurs mostly in the tropics and subtropics.</a:t>
            </a:r>
            <a:endParaRPr lang="ar-IQ" sz="3200" b="1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 rtl="0"/>
            <a:r>
              <a:rPr lang="en-US" sz="3200" dirty="0" smtClean="0"/>
              <a:t>The disease is acquired by inoculation (e.g. from a thorn) and most commonly affects the foot (Madura foot). </a:t>
            </a:r>
          </a:p>
          <a:p>
            <a:pPr algn="just" rtl="0"/>
            <a:r>
              <a:rPr lang="en-US" sz="3200" dirty="0" smtClean="0"/>
              <a:t>The </a:t>
            </a:r>
            <a:r>
              <a:rPr lang="en-US" sz="3200" dirty="0" err="1" smtClean="0"/>
              <a:t>mycetoma</a:t>
            </a:r>
            <a:r>
              <a:rPr lang="en-US" sz="3200" dirty="0" smtClean="0"/>
              <a:t> begins as a painless swelling at the site of implantation, which grows and spreads steadily within the soft tissues, causing further swelling and eventually penetrating bones.</a:t>
            </a:r>
            <a:endParaRPr lang="ar-IQ" sz="3200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i="1" smtClean="0">
                <a:solidFill>
                  <a:sysClr val="windowText" lastClr="000000"/>
                </a:solidFill>
              </a:rPr>
              <a:t>Clinical features:</a:t>
            </a:r>
            <a:endParaRPr lang="ar-IQ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0"/>
            <a:r>
              <a:rPr lang="en-US" sz="3200" b="1" dirty="0" smtClean="0"/>
              <a:t>Nodules develop under the epidermis and these rupture, revealing sinuses through which grains (</a:t>
            </a:r>
            <a:r>
              <a:rPr lang="en-US" sz="3200" b="1" i="1" dirty="0" err="1" smtClean="0"/>
              <a:t>Actinomycete</a:t>
            </a:r>
            <a:r>
              <a:rPr lang="en-US" sz="3200" b="1" i="1" dirty="0" smtClean="0"/>
              <a:t> / </a:t>
            </a:r>
            <a:r>
              <a:rPr lang="en-US" sz="3200" b="1" dirty="0" smtClean="0"/>
              <a:t>fungal</a:t>
            </a:r>
            <a:r>
              <a:rPr lang="en-US" sz="3200" b="1" i="1" dirty="0" smtClean="0"/>
              <a:t> </a:t>
            </a:r>
            <a:r>
              <a:rPr lang="en-US" sz="3200" b="1" dirty="0" smtClean="0"/>
              <a:t>colonies)</a:t>
            </a:r>
            <a:r>
              <a:rPr lang="en-US" sz="3200" b="1" i="1" dirty="0" smtClean="0"/>
              <a:t> </a:t>
            </a:r>
            <a:r>
              <a:rPr lang="en-US" sz="3200" b="1" dirty="0" smtClean="0"/>
              <a:t>may be discharged.</a:t>
            </a:r>
          </a:p>
          <a:p>
            <a:pPr algn="just" rtl="0"/>
            <a:r>
              <a:rPr lang="en-US" sz="3200" b="1" dirty="0" smtClean="0"/>
              <a:t>Some sinuses may heal with scarring while fresh sinuses appear elsewhere.</a:t>
            </a:r>
            <a:endParaRPr lang="ar-IQ" sz="3200" b="1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0"/>
            <a:r>
              <a:rPr lang="en-US" sz="3200" b="1" dirty="0" smtClean="0"/>
              <a:t>Deeper tissue invasion and involvement of bone are rapid and greater in </a:t>
            </a:r>
            <a:r>
              <a:rPr lang="en-US" sz="3200" b="1" dirty="0" err="1" smtClean="0"/>
              <a:t>actinomycetoma</a:t>
            </a:r>
            <a:r>
              <a:rPr lang="en-US" sz="3200" b="1" dirty="0" smtClean="0"/>
              <a:t> than </a:t>
            </a:r>
            <a:r>
              <a:rPr lang="en-US" sz="3200" b="1" dirty="0" err="1" smtClean="0"/>
              <a:t>eumycetoma</a:t>
            </a:r>
            <a:r>
              <a:rPr lang="en-US" sz="3200" b="1" dirty="0" smtClean="0"/>
              <a:t>. </a:t>
            </a:r>
          </a:p>
          <a:p>
            <a:pPr algn="just" rtl="0"/>
            <a:r>
              <a:rPr lang="en-US" sz="3200" b="1" dirty="0" smtClean="0"/>
              <a:t>There is little pain and usually no fever or </a:t>
            </a:r>
            <a:r>
              <a:rPr lang="en-US" sz="3200" b="1" dirty="0" err="1" smtClean="0"/>
              <a:t>lymphadenopathy</a:t>
            </a:r>
            <a:r>
              <a:rPr lang="en-US" sz="3200" b="1" dirty="0" smtClean="0"/>
              <a:t>, but there is progressive disability.</a:t>
            </a:r>
            <a:endParaRPr lang="ar-IQ" sz="3200" b="1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 rtl="0"/>
            <a:r>
              <a:rPr lang="en-US" sz="3200" dirty="0" smtClean="0"/>
              <a:t>Diagnosis is confirmed by demonstration of fungal grains in pus, and/or </a:t>
            </a:r>
            <a:r>
              <a:rPr lang="en-US" sz="3200" dirty="0" err="1" smtClean="0"/>
              <a:t>histopathological</a:t>
            </a:r>
            <a:r>
              <a:rPr lang="en-US" sz="3200" dirty="0" smtClean="0"/>
              <a:t> examination of tissue. </a:t>
            </a:r>
          </a:p>
          <a:p>
            <a:pPr algn="just" rtl="0"/>
            <a:r>
              <a:rPr lang="en-US" sz="3200" dirty="0" smtClean="0"/>
              <a:t>Culture is necessary for species identification and (for </a:t>
            </a:r>
            <a:r>
              <a:rPr lang="en-US" sz="3200" dirty="0" err="1" smtClean="0"/>
              <a:t>actinomycetoma</a:t>
            </a:r>
            <a:r>
              <a:rPr lang="en-US" sz="3200" dirty="0" smtClean="0"/>
              <a:t>) susceptibility testing. </a:t>
            </a:r>
          </a:p>
          <a:p>
            <a:pPr algn="just" rtl="0"/>
            <a:r>
              <a:rPr lang="en-US" sz="3200" dirty="0" smtClean="0"/>
              <a:t>Serological tests are not available.</a:t>
            </a:r>
            <a:endParaRPr lang="ar-IQ" sz="3200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i="1" smtClean="0">
                <a:solidFill>
                  <a:sysClr val="windowText" lastClr="000000"/>
                </a:solidFill>
              </a:rPr>
              <a:t>Investigations:</a:t>
            </a:r>
            <a:endParaRPr lang="ar-IQ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0"/>
            <a:r>
              <a:rPr lang="en-US" sz="3200" dirty="0" err="1" smtClean="0"/>
              <a:t>Eumycetoma</a:t>
            </a:r>
            <a:r>
              <a:rPr lang="en-US" sz="3200" dirty="0" smtClean="0"/>
              <a:t> is generally treated with surgery plus antifungal therapy, and </a:t>
            </a:r>
            <a:r>
              <a:rPr lang="en-US" sz="3200" dirty="0" err="1" smtClean="0"/>
              <a:t>actinomycetoma</a:t>
            </a:r>
            <a:r>
              <a:rPr lang="en-US" sz="3200" dirty="0" smtClean="0"/>
              <a:t> with antibacterial therapy alone. </a:t>
            </a:r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i="1" smtClean="0">
                <a:solidFill>
                  <a:sysClr val="windowText" lastClr="000000"/>
                </a:solidFill>
              </a:rPr>
              <a:t>Management:</a:t>
            </a:r>
            <a:endParaRPr lang="ar-IQ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0"/>
            <a:r>
              <a:rPr lang="en-US" sz="2800" b="1" dirty="0" smtClean="0"/>
              <a:t>Fungal infections, or mycoses, are classified as superficial, subcutaneous or systemic (deep), depending on the degree of invasion of the host. </a:t>
            </a:r>
          </a:p>
          <a:p>
            <a:pPr algn="just" rtl="0"/>
            <a:r>
              <a:rPr lang="en-US" sz="2800" b="1" dirty="0" smtClean="0"/>
              <a:t>They are also classified by the kind of fungus which causes the infection, which may be a filamentous fungus (mould) or a yeast, or may vary between these two forms depending on the environmental conditions (dimorphic fungi).</a:t>
            </a:r>
            <a:endParaRPr lang="ar-IQ" sz="2800" b="1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572000"/>
          </a:xfrm>
        </p:spPr>
        <p:txBody>
          <a:bodyPr>
            <a:noAutofit/>
          </a:bodyPr>
          <a:lstStyle/>
          <a:p>
            <a:pPr algn="just" rtl="0"/>
            <a:r>
              <a:rPr lang="en-US" sz="3200" b="1" dirty="0" smtClean="0"/>
              <a:t>Antifungal therapy for </a:t>
            </a:r>
            <a:r>
              <a:rPr lang="en-US" sz="3200" b="1" dirty="0" err="1" smtClean="0"/>
              <a:t>eumycetoma</a:t>
            </a:r>
            <a:r>
              <a:rPr lang="en-US" sz="3200" b="1" dirty="0" smtClean="0"/>
              <a:t> depends on the specific fungus isolated.</a:t>
            </a:r>
          </a:p>
          <a:p>
            <a:pPr algn="just" rtl="0"/>
            <a:r>
              <a:rPr lang="en-US" sz="3200" b="1" dirty="0" err="1" smtClean="0"/>
              <a:t>Itraconazole</a:t>
            </a:r>
            <a:r>
              <a:rPr lang="en-US" sz="3200" b="1" dirty="0" smtClean="0"/>
              <a:t> and </a:t>
            </a:r>
            <a:r>
              <a:rPr lang="en-US" sz="3200" b="1" dirty="0" err="1" smtClean="0"/>
              <a:t>ketoconazole</a:t>
            </a:r>
            <a:r>
              <a:rPr lang="en-US" sz="3200" b="1" dirty="0" smtClean="0"/>
              <a:t> (both 200–400 mg/day) are used commonly, and success has also been reported with </a:t>
            </a:r>
            <a:r>
              <a:rPr lang="en-US" sz="3200" b="1" dirty="0" err="1" smtClean="0"/>
              <a:t>voriconazole</a:t>
            </a:r>
            <a:r>
              <a:rPr lang="en-US" sz="3200" b="1" dirty="0" smtClean="0"/>
              <a:t> and </a:t>
            </a:r>
            <a:r>
              <a:rPr lang="en-US" sz="3200" b="1" dirty="0" err="1" smtClean="0"/>
              <a:t>posaconazole</a:t>
            </a:r>
            <a:r>
              <a:rPr lang="en-US" sz="3200" b="1" dirty="0" smtClean="0"/>
              <a:t>. </a:t>
            </a:r>
          </a:p>
          <a:p>
            <a:pPr algn="just" rtl="0"/>
            <a:r>
              <a:rPr lang="en-US" sz="3200" b="1" dirty="0" smtClean="0"/>
              <a:t>Therapy is continued for 6–12 months. </a:t>
            </a:r>
          </a:p>
          <a:p>
            <a:pPr algn="just" rtl="0"/>
            <a:r>
              <a:rPr lang="en-US" sz="3200" b="1" dirty="0" smtClean="0"/>
              <a:t>In extreme cases amputation may be required.</a:t>
            </a:r>
            <a:endParaRPr lang="ar-IQ" sz="3200" b="1" dirty="0" smtClean="0"/>
          </a:p>
          <a:p>
            <a:pPr algn="just" rtl="0"/>
            <a:endParaRPr lang="ar-IQ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572000"/>
          </a:xfrm>
        </p:spPr>
        <p:txBody>
          <a:bodyPr>
            <a:noAutofit/>
          </a:bodyPr>
          <a:lstStyle/>
          <a:p>
            <a:pPr algn="just" rtl="0"/>
            <a:r>
              <a:rPr lang="en-US" sz="3200" b="1" dirty="0" smtClean="0"/>
              <a:t>In general </a:t>
            </a:r>
            <a:r>
              <a:rPr lang="en-US" sz="3200" b="1" dirty="0" err="1" smtClean="0"/>
              <a:t>actinomycetoma</a:t>
            </a:r>
            <a:r>
              <a:rPr lang="en-US" sz="3200" b="1" dirty="0" smtClean="0"/>
              <a:t> is treated with co- </a:t>
            </a:r>
            <a:r>
              <a:rPr lang="en-US" sz="3200" b="1" dirty="0" err="1" smtClean="0"/>
              <a:t>trimoxazole</a:t>
            </a:r>
            <a:r>
              <a:rPr lang="en-US" sz="3200" b="1" dirty="0" smtClean="0"/>
              <a:t> for several months. </a:t>
            </a:r>
          </a:p>
          <a:p>
            <a:pPr algn="just" rtl="0"/>
            <a:r>
              <a:rPr lang="en-US" sz="3200" b="1" dirty="0" smtClean="0"/>
              <a:t>Disease caused by </a:t>
            </a:r>
            <a:r>
              <a:rPr lang="en-US" sz="3200" b="1" i="1" dirty="0" err="1" smtClean="0"/>
              <a:t>Nocardia</a:t>
            </a:r>
            <a:r>
              <a:rPr lang="en-US" sz="3200" b="1" i="1" dirty="0" smtClean="0"/>
              <a:t> </a:t>
            </a:r>
            <a:r>
              <a:rPr lang="en-US" sz="3200" b="1" dirty="0" smtClean="0"/>
              <a:t>spp. is treated with </a:t>
            </a:r>
            <a:r>
              <a:rPr lang="en-US" sz="3200" b="1" dirty="0" err="1" smtClean="0"/>
              <a:t>dapsone</a:t>
            </a:r>
            <a:r>
              <a:rPr lang="en-US" sz="3200" b="1" dirty="0" smtClean="0"/>
              <a:t> plus co-</a:t>
            </a:r>
            <a:r>
              <a:rPr lang="en-US" sz="3200" b="1" dirty="0" err="1" smtClean="0"/>
              <a:t>trimoxazole</a:t>
            </a:r>
            <a:r>
              <a:rPr lang="en-US" sz="3200" b="1" dirty="0" smtClean="0"/>
              <a:t>.</a:t>
            </a:r>
          </a:p>
          <a:p>
            <a:pPr algn="just" rtl="0"/>
            <a:r>
              <a:rPr lang="en-US" sz="3200" b="1" dirty="0" smtClean="0"/>
              <a:t>In extensive disease </a:t>
            </a:r>
            <a:r>
              <a:rPr lang="en-US" sz="3200" b="1" dirty="0" err="1" smtClean="0"/>
              <a:t>amikacin</a:t>
            </a:r>
            <a:r>
              <a:rPr lang="en-US" sz="3200" b="1" dirty="0" smtClean="0"/>
              <a:t> or </a:t>
            </a:r>
            <a:r>
              <a:rPr lang="en-US" sz="3200" b="1" dirty="0" err="1" smtClean="0"/>
              <a:t>netilmicin</a:t>
            </a:r>
            <a:r>
              <a:rPr lang="en-US" sz="3200" b="1" dirty="0" smtClean="0"/>
              <a:t> may be added.</a:t>
            </a:r>
          </a:p>
          <a:p>
            <a:pPr algn="just" rtl="0"/>
            <a:r>
              <a:rPr lang="en-US" sz="3200" b="1" dirty="0" smtClean="0"/>
              <a:t>Other agents, including </a:t>
            </a:r>
            <a:r>
              <a:rPr lang="en-US" sz="3200" b="1" dirty="0" err="1" smtClean="0"/>
              <a:t>minocycline</a:t>
            </a:r>
            <a:r>
              <a:rPr lang="en-US" sz="3200" b="1" dirty="0" smtClean="0"/>
              <a:t>, co-</a:t>
            </a:r>
            <a:r>
              <a:rPr lang="en-US" sz="3200" b="1" dirty="0" err="1" smtClean="0"/>
              <a:t>amoxiclav</a:t>
            </a:r>
            <a:r>
              <a:rPr lang="en-US" sz="3200" b="1" dirty="0" smtClean="0"/>
              <a:t>, streptomycin, </a:t>
            </a:r>
            <a:r>
              <a:rPr lang="en-US" sz="3200" b="1" dirty="0" err="1" smtClean="0"/>
              <a:t>imipenem</a:t>
            </a:r>
            <a:r>
              <a:rPr lang="en-US" sz="3200" b="1" dirty="0" smtClean="0"/>
              <a:t> and </a:t>
            </a:r>
            <a:r>
              <a:rPr lang="en-US" sz="3200" b="1" dirty="0" err="1" smtClean="0"/>
              <a:t>rifampicin</a:t>
            </a:r>
            <a:r>
              <a:rPr lang="en-US" sz="3200" b="1" dirty="0" smtClean="0"/>
              <a:t>, have been used successfully.</a:t>
            </a:r>
            <a:endParaRPr lang="ar-IQ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 rtl="0"/>
            <a:r>
              <a:rPr lang="en-US" sz="3200" b="1" dirty="0" err="1" smtClean="0"/>
              <a:t>Phaeohyphomycosis</a:t>
            </a:r>
            <a:r>
              <a:rPr lang="en-US" sz="3200" b="1" dirty="0" smtClean="0"/>
              <a:t> is a heterogenous group of fungal diseases caused by a large number (&gt; 70) of </a:t>
            </a:r>
            <a:r>
              <a:rPr lang="en-US" sz="3200" b="1" dirty="0" err="1" smtClean="0"/>
              <a:t>dematiaceous</a:t>
            </a:r>
            <a:r>
              <a:rPr lang="en-US" sz="3200" b="1" dirty="0" smtClean="0"/>
              <a:t> fungi. </a:t>
            </a:r>
          </a:p>
          <a:p>
            <a:pPr algn="just" rtl="0"/>
            <a:r>
              <a:rPr lang="en-US" sz="3200" b="1" dirty="0" smtClean="0"/>
              <a:t>In </a:t>
            </a:r>
            <a:r>
              <a:rPr lang="en-US" sz="3200" b="1" dirty="0" err="1" smtClean="0"/>
              <a:t>phaeohyphomycosis</a:t>
            </a:r>
            <a:r>
              <a:rPr lang="en-US" sz="3200" b="1" dirty="0" smtClean="0"/>
              <a:t> the tissue form of the fungus is predominantly </a:t>
            </a:r>
            <a:r>
              <a:rPr lang="en-US" sz="3200" b="1" dirty="0" err="1" smtClean="0"/>
              <a:t>mycelial</a:t>
            </a:r>
            <a:r>
              <a:rPr lang="en-US" sz="3200" b="1" dirty="0" smtClean="0"/>
              <a:t> (filamentous), as opposed to </a:t>
            </a:r>
            <a:r>
              <a:rPr lang="en-US" sz="3200" b="1" dirty="0" err="1" smtClean="0"/>
              <a:t>eumycetoma</a:t>
            </a:r>
            <a:r>
              <a:rPr lang="en-US" sz="3200" b="1" dirty="0" smtClean="0"/>
              <a:t> (grain) or </a:t>
            </a:r>
            <a:r>
              <a:rPr lang="en-US" sz="3200" b="1" dirty="0" err="1" smtClean="0"/>
              <a:t>chromoblastomycosis</a:t>
            </a:r>
            <a:r>
              <a:rPr lang="en-US" sz="3200" b="1" dirty="0" smtClean="0"/>
              <a:t> (sclerotic body).</a:t>
            </a:r>
            <a:endParaRPr lang="ar-IQ" sz="3200" b="1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spc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Phaeohyphomycosis:</a:t>
            </a:r>
            <a:endParaRPr lang="ar-IQ" b="1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0"/>
            <a:r>
              <a:rPr lang="en-US" sz="3200" b="1" dirty="0" smtClean="0"/>
              <a:t>Disease may be superficial, subcutaneous or deep. </a:t>
            </a:r>
          </a:p>
          <a:p>
            <a:pPr algn="just" rtl="0"/>
            <a:r>
              <a:rPr lang="en-US" sz="3200" b="1" dirty="0" smtClean="0"/>
              <a:t>The most serious manifestation is cerebral </a:t>
            </a:r>
            <a:r>
              <a:rPr lang="en-US" sz="3200" b="1" dirty="0" err="1" smtClean="0"/>
              <a:t>phaeohyphomycosis</a:t>
            </a:r>
            <a:r>
              <a:rPr lang="en-US" sz="3200" b="1" dirty="0" smtClean="0"/>
              <a:t>, which presents with a ring-enhancing, space-occupying cerebral lesion.</a:t>
            </a:r>
            <a:endParaRPr lang="ar-IQ" sz="3200" b="1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0"/>
            <a:r>
              <a:rPr lang="en-US" sz="3200" b="1" dirty="0" smtClean="0"/>
              <a:t>Optimal therapy for this condition has not been established, but treatment usually consists of neurosurgical intervention and antifungal (usually </a:t>
            </a:r>
            <a:r>
              <a:rPr lang="en-US" sz="3200" b="1" dirty="0" err="1" smtClean="0"/>
              <a:t>triazole</a:t>
            </a:r>
            <a:r>
              <a:rPr lang="en-US" sz="3200" b="1" dirty="0" smtClean="0"/>
              <a:t>) therapy.</a:t>
            </a:r>
            <a:endParaRPr lang="ar-IQ" sz="3200" b="1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0"/>
            <a:r>
              <a:rPr lang="en-US" sz="3200" b="1" dirty="0" smtClean="0"/>
              <a:t>Causative agents are </a:t>
            </a:r>
            <a:r>
              <a:rPr lang="en-US" sz="3200" b="1" i="1" dirty="0" err="1" smtClean="0"/>
              <a:t>Cladophialophora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bantiana</a:t>
            </a:r>
            <a:r>
              <a:rPr lang="en-US" sz="3200" b="1" i="1" dirty="0" smtClean="0"/>
              <a:t>, </a:t>
            </a:r>
            <a:r>
              <a:rPr lang="en-US" sz="3200" b="1" i="1" dirty="0" err="1" smtClean="0"/>
              <a:t>Fonsecaea</a:t>
            </a:r>
            <a:r>
              <a:rPr lang="en-US" sz="3200" b="1" i="1" dirty="0" smtClean="0"/>
              <a:t> </a:t>
            </a:r>
            <a:r>
              <a:rPr lang="en-US" sz="3200" b="1" dirty="0" smtClean="0"/>
              <a:t>spp.</a:t>
            </a:r>
            <a:r>
              <a:rPr lang="en-US" sz="3200" b="1" i="1" dirty="0" smtClean="0"/>
              <a:t> </a:t>
            </a:r>
            <a:r>
              <a:rPr lang="en-US" sz="3200" b="1" dirty="0" smtClean="0"/>
              <a:t>and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Rhinocladiella</a:t>
            </a:r>
            <a:r>
              <a:rPr lang="en-US" sz="3200" b="1" i="1" dirty="0" smtClean="0"/>
              <a:t> (formerly </a:t>
            </a:r>
            <a:r>
              <a:rPr lang="en-US" sz="3200" b="1" i="1" dirty="0" err="1" smtClean="0"/>
              <a:t>Ramichloridium</a:t>
            </a:r>
            <a:r>
              <a:rPr lang="en-US" sz="3200" b="1" i="1" dirty="0" smtClean="0"/>
              <a:t>) </a:t>
            </a:r>
            <a:r>
              <a:rPr lang="en-US" sz="3200" b="1" i="1" dirty="0" err="1" smtClean="0"/>
              <a:t>mackenziei</a:t>
            </a:r>
            <a:r>
              <a:rPr lang="en-US" sz="3200" b="1" i="1" dirty="0" smtClean="0"/>
              <a:t>, </a:t>
            </a:r>
            <a:r>
              <a:rPr lang="en-US" sz="3200" b="1" dirty="0" smtClean="0"/>
              <a:t>which occurs in the Middle East and is usually fatal.</a:t>
            </a:r>
            <a:endParaRPr lang="ar-IQ" sz="3200" b="1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0"/>
            <a:r>
              <a:rPr lang="en-US" sz="3200" b="1" dirty="0" err="1" smtClean="0"/>
              <a:t>Sporotrichosis</a:t>
            </a:r>
            <a:r>
              <a:rPr lang="en-US" sz="3200" b="1" dirty="0" smtClean="0"/>
              <a:t> is caused by </a:t>
            </a:r>
            <a:r>
              <a:rPr lang="en-US" sz="3200" b="1" i="1" dirty="0" err="1" smtClean="0"/>
              <a:t>Sporothrix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schenckii</a:t>
            </a:r>
            <a:r>
              <a:rPr lang="en-US" sz="3200" b="1" i="1" dirty="0" smtClean="0"/>
              <a:t>, </a:t>
            </a:r>
            <a:r>
              <a:rPr lang="en-US" sz="3200" b="1" dirty="0" smtClean="0"/>
              <a:t>a dimorphic fungal saprophyte of plants in tropical and subtropical regions. </a:t>
            </a:r>
          </a:p>
          <a:p>
            <a:pPr algn="just" rtl="0"/>
            <a:r>
              <a:rPr lang="en-US" sz="3200" b="1" dirty="0" smtClean="0"/>
              <a:t>Disease is caused by accidental dermal inoculation of the fungus, usually from a thorn (occasionally from a cat scratch).</a:t>
            </a:r>
            <a:endParaRPr lang="ar-IQ" sz="3200" b="1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spc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Sporotrichosis:</a:t>
            </a:r>
            <a:endParaRPr lang="ar-IQ" b="1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572000"/>
          </a:xfrm>
        </p:spPr>
        <p:txBody>
          <a:bodyPr>
            <a:noAutofit/>
          </a:bodyPr>
          <a:lstStyle/>
          <a:p>
            <a:pPr algn="just" rtl="0"/>
            <a:r>
              <a:rPr lang="en-US" sz="3200" b="1" dirty="0" smtClean="0"/>
              <a:t>In fixed </a:t>
            </a:r>
            <a:r>
              <a:rPr lang="en-US" sz="3200" b="1" dirty="0" err="1" smtClean="0"/>
              <a:t>cutaneous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sporotrichosis</a:t>
            </a:r>
            <a:r>
              <a:rPr lang="en-US" sz="3200" b="1" dirty="0" smtClean="0"/>
              <a:t> a subcutaneous nodule develops at the site of infection and subsequently ulcerates, with a purulent discharge.</a:t>
            </a:r>
          </a:p>
          <a:p>
            <a:pPr algn="just" rtl="0"/>
            <a:r>
              <a:rPr lang="en-US" sz="3200" b="1" dirty="0" smtClean="0"/>
              <a:t>The disease may then spread along the </a:t>
            </a:r>
            <a:r>
              <a:rPr lang="en-US" sz="3200" b="1" dirty="0" err="1" smtClean="0"/>
              <a:t>cutaneous</a:t>
            </a:r>
            <a:r>
              <a:rPr lang="en-US" sz="3200" b="1" dirty="0" smtClean="0"/>
              <a:t> lymphatic channels, resulting in multiple </a:t>
            </a:r>
            <a:r>
              <a:rPr lang="en-US" sz="3200" b="1" dirty="0" err="1" smtClean="0"/>
              <a:t>cutaneous</a:t>
            </a:r>
            <a:r>
              <a:rPr lang="en-US" sz="3200" b="1" dirty="0" smtClean="0"/>
              <a:t> nodules along their route, which ulcerate and discharge (</a:t>
            </a:r>
            <a:r>
              <a:rPr lang="en-US" sz="3200" b="1" dirty="0" err="1" smtClean="0"/>
              <a:t>lymphocutaneous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sporotrichosis</a:t>
            </a:r>
            <a:r>
              <a:rPr lang="en-US" sz="3200" b="1" dirty="0" smtClean="0"/>
              <a:t>).</a:t>
            </a:r>
            <a:endParaRPr lang="ar-IQ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0"/>
            <a:r>
              <a:rPr lang="en-US" sz="3200" b="1" dirty="0" smtClean="0"/>
              <a:t>Rarer forms of disease are seen, for example, in patients with </a:t>
            </a:r>
            <a:r>
              <a:rPr lang="en-US" sz="3200" b="1" dirty="0" err="1" smtClean="0"/>
              <a:t>cutaneous</a:t>
            </a:r>
            <a:r>
              <a:rPr lang="en-US" sz="3200" b="1" dirty="0" smtClean="0"/>
              <a:t> disease presenting with arthritis. Later, draining sinuses may form.</a:t>
            </a:r>
            <a:endParaRPr lang="ar-IQ" sz="3200" b="1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0"/>
            <a:r>
              <a:rPr lang="en-US" sz="3200" b="1" dirty="0" smtClean="0"/>
              <a:t>Pulmonary </a:t>
            </a:r>
            <a:r>
              <a:rPr lang="en-US" sz="3200" b="1" dirty="0" err="1" smtClean="0"/>
              <a:t>sporotrichosis</a:t>
            </a:r>
            <a:r>
              <a:rPr lang="en-US" sz="3200" b="1" dirty="0" smtClean="0"/>
              <a:t> occurs as a result of inhalation of the conidia and manifests itself as chronic </a:t>
            </a:r>
            <a:r>
              <a:rPr lang="en-US" sz="3200" b="1" dirty="0" err="1" smtClean="0"/>
              <a:t>cavitary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fibronodular</a:t>
            </a:r>
            <a:r>
              <a:rPr lang="en-US" sz="3200" b="1" dirty="0" smtClean="0"/>
              <a:t> disease with </a:t>
            </a:r>
            <a:r>
              <a:rPr lang="en-US" sz="3200" b="1" dirty="0" err="1" smtClean="0"/>
              <a:t>haemoptysis</a:t>
            </a:r>
            <a:r>
              <a:rPr lang="en-US" sz="3200" b="1" dirty="0" smtClean="0"/>
              <a:t> and constitutional symptoms. </a:t>
            </a:r>
          </a:p>
          <a:p>
            <a:pPr algn="just" rtl="0"/>
            <a:r>
              <a:rPr lang="en-US" sz="3200" b="1" dirty="0" smtClean="0"/>
              <a:t>Disseminated disease may occur, especially in patients with HIV.</a:t>
            </a:r>
            <a:endParaRPr lang="ar-IQ" sz="3200" b="1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8143932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 rtl="0"/>
            <a:r>
              <a:rPr lang="en-US" sz="3200" dirty="0" smtClean="0"/>
              <a:t>Typical yeast forms detected on histology of the biopsy confirm the diagnosis but are rarely seen; the fungus can be grown from the specimen in culture. </a:t>
            </a:r>
          </a:p>
          <a:p>
            <a:pPr algn="just" rtl="0"/>
            <a:r>
              <a:rPr lang="en-US" sz="3200" dirty="0" smtClean="0"/>
              <a:t>A latex agglutination test is available to detect </a:t>
            </a:r>
            <a:r>
              <a:rPr lang="en-US" sz="3200" i="1" dirty="0" smtClean="0"/>
              <a:t>S. </a:t>
            </a:r>
            <a:r>
              <a:rPr lang="en-US" sz="3200" i="1" dirty="0" err="1" smtClean="0"/>
              <a:t>schenkii</a:t>
            </a:r>
            <a:r>
              <a:rPr lang="en-US" sz="3200" i="1" dirty="0" smtClean="0"/>
              <a:t> </a:t>
            </a:r>
            <a:r>
              <a:rPr lang="en-US" sz="3200" dirty="0" smtClean="0"/>
              <a:t>antibodies in serum.</a:t>
            </a:r>
            <a:endParaRPr lang="ar-IQ" sz="3200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i="1" smtClean="0">
                <a:solidFill>
                  <a:sysClr val="windowText" lastClr="000000"/>
                </a:solidFill>
              </a:rPr>
              <a:t>Investigations:</a:t>
            </a:r>
            <a:endParaRPr lang="ar-IQ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0"/>
            <a:r>
              <a:rPr lang="en-US" sz="3200" dirty="0" err="1" smtClean="0"/>
              <a:t>Cutaneous</a:t>
            </a:r>
            <a:r>
              <a:rPr lang="en-US" sz="3200" dirty="0" smtClean="0"/>
              <a:t> and </a:t>
            </a:r>
            <a:r>
              <a:rPr lang="en-US" sz="3200" dirty="0" err="1" smtClean="0"/>
              <a:t>lymphocutaneous</a:t>
            </a:r>
            <a:r>
              <a:rPr lang="en-US" sz="3200" dirty="0" smtClean="0"/>
              <a:t> disease is treated with oral </a:t>
            </a:r>
            <a:r>
              <a:rPr lang="en-US" sz="3200" dirty="0" err="1" smtClean="0"/>
              <a:t>itraconazole</a:t>
            </a:r>
            <a:r>
              <a:rPr lang="en-US" sz="3200" dirty="0" smtClean="0"/>
              <a:t> (200–400 mg daily, best absorbed as the oral solution formulation) for 3–6 months.</a:t>
            </a:r>
            <a:endParaRPr lang="ar-IQ" sz="3200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i="1" smtClean="0">
                <a:solidFill>
                  <a:sysClr val="windowText" lastClr="000000"/>
                </a:solidFill>
              </a:rPr>
              <a:t>Management:</a:t>
            </a:r>
            <a:endParaRPr lang="ar-IQ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 rtl="0"/>
            <a:r>
              <a:rPr lang="en-US" sz="3200" b="1" dirty="0" smtClean="0"/>
              <a:t>Alternative agents include a saturated solution of potassium iodide (SSKI, given orally), initiated with 5 drops and increased to 40–50 drops 8-hourly, or </a:t>
            </a:r>
            <a:r>
              <a:rPr lang="en-US" sz="3200" b="1" dirty="0" err="1" smtClean="0"/>
              <a:t>terbinafine</a:t>
            </a:r>
            <a:r>
              <a:rPr lang="en-US" sz="3200" b="1" dirty="0" smtClean="0"/>
              <a:t> (500 mg 12-hourly). </a:t>
            </a:r>
          </a:p>
          <a:p>
            <a:pPr algn="just" rtl="0"/>
            <a:r>
              <a:rPr lang="en-US" sz="3200" b="1" dirty="0" err="1" smtClean="0"/>
              <a:t>Localised</a:t>
            </a:r>
            <a:r>
              <a:rPr lang="en-US" sz="3200" b="1" dirty="0" smtClean="0"/>
              <a:t> hyperthermia may be used in pregnancy (to avoid </a:t>
            </a:r>
            <a:r>
              <a:rPr lang="en-US" sz="3200" b="1" dirty="0" err="1" smtClean="0"/>
              <a:t>azole</a:t>
            </a:r>
            <a:r>
              <a:rPr lang="en-US" sz="3200" b="1" dirty="0" smtClean="0"/>
              <a:t> use).</a:t>
            </a:r>
            <a:endParaRPr lang="ar-IQ" sz="3200" b="1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0"/>
            <a:r>
              <a:rPr lang="en-US" sz="3200" b="1" dirty="0" err="1" smtClean="0"/>
              <a:t>Osteoarticular</a:t>
            </a:r>
            <a:r>
              <a:rPr lang="en-US" sz="3200" b="1" dirty="0" smtClean="0"/>
              <a:t> disease requires a longer course of therapy (≥ 12 months). </a:t>
            </a:r>
          </a:p>
          <a:p>
            <a:pPr algn="just" rtl="0"/>
            <a:r>
              <a:rPr lang="en-US" sz="3200" b="1" dirty="0" smtClean="0"/>
              <a:t>Severe or life-threatening disease is treated with </a:t>
            </a:r>
            <a:r>
              <a:rPr lang="en-US" sz="3200" b="1" dirty="0" err="1" smtClean="0"/>
              <a:t>amphotericin</a:t>
            </a:r>
            <a:r>
              <a:rPr lang="en-US" sz="3200" b="1" dirty="0" smtClean="0"/>
              <a:t> B (lipid formulation preferred).</a:t>
            </a:r>
            <a:endParaRPr lang="ar-IQ" sz="3200" b="1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0">
              <a:buNone/>
            </a:pP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Aspergillosis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</a:p>
          <a:p>
            <a:pPr algn="just" rtl="0"/>
            <a:r>
              <a:rPr lang="en-US" sz="3600" b="1" dirty="0" err="1" smtClean="0"/>
              <a:t>Aspergillosis</a:t>
            </a:r>
            <a:r>
              <a:rPr lang="en-US" sz="3600" b="1" dirty="0" smtClean="0"/>
              <a:t> is an opportunistic systemic mycosis, which affects predominantly the respiratory tract.</a:t>
            </a:r>
            <a:endParaRPr lang="ar-IQ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b="1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Systemic mycoses:</a:t>
            </a:r>
            <a:endParaRPr lang="ar-IQ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 rtl="0"/>
            <a:r>
              <a:rPr lang="en-US" sz="3200" b="1" dirty="0" smtClean="0"/>
              <a:t>Systemic </a:t>
            </a:r>
            <a:r>
              <a:rPr lang="en-US" sz="3200" b="1" dirty="0" err="1" smtClean="0"/>
              <a:t>candidiasis</a:t>
            </a:r>
            <a:r>
              <a:rPr lang="en-US" sz="3200" b="1" dirty="0" smtClean="0"/>
              <a:t> is an opportunistic mycosis caused by </a:t>
            </a:r>
            <a:r>
              <a:rPr lang="en-US" sz="3200" b="1" i="1" dirty="0" smtClean="0"/>
              <a:t>Candida </a:t>
            </a:r>
            <a:r>
              <a:rPr lang="en-US" sz="3200" b="1" dirty="0" smtClean="0"/>
              <a:t>spp. </a:t>
            </a:r>
          </a:p>
          <a:p>
            <a:pPr algn="just" rtl="0"/>
            <a:r>
              <a:rPr lang="en-US" sz="3200" b="1" dirty="0" smtClean="0"/>
              <a:t>The most common cause is </a:t>
            </a:r>
            <a:r>
              <a:rPr lang="en-US" sz="3200" b="1" i="1" dirty="0" smtClean="0"/>
              <a:t>C. </a:t>
            </a:r>
            <a:r>
              <a:rPr lang="en-US" sz="3200" b="1" i="1" dirty="0" err="1" smtClean="0"/>
              <a:t>albicans</a:t>
            </a:r>
            <a:r>
              <a:rPr lang="en-US" sz="3200" b="1" i="1" dirty="0" smtClean="0"/>
              <a:t>.</a:t>
            </a:r>
          </a:p>
          <a:p>
            <a:pPr algn="just" rtl="0"/>
            <a:r>
              <a:rPr lang="en-US" sz="3200" b="1" dirty="0" smtClean="0"/>
              <a:t>Other agents include </a:t>
            </a:r>
            <a:r>
              <a:rPr lang="en-US" sz="3200" b="1" i="1" dirty="0" smtClean="0"/>
              <a:t>C. </a:t>
            </a:r>
            <a:r>
              <a:rPr lang="en-US" sz="3200" b="1" i="1" dirty="0" err="1" smtClean="0"/>
              <a:t>dubliniensis</a:t>
            </a:r>
            <a:r>
              <a:rPr lang="en-US" sz="3200" b="1" i="1" dirty="0" smtClean="0"/>
              <a:t>, C. </a:t>
            </a:r>
            <a:r>
              <a:rPr lang="en-US" sz="3200" b="1" i="1" dirty="0" err="1" smtClean="0"/>
              <a:t>glabrata</a:t>
            </a:r>
            <a:r>
              <a:rPr lang="en-US" sz="3200" b="1" i="1" dirty="0" smtClean="0"/>
              <a:t>, C. </a:t>
            </a:r>
            <a:r>
              <a:rPr lang="en-US" sz="3200" b="1" i="1" dirty="0" err="1" smtClean="0"/>
              <a:t>krusei</a:t>
            </a:r>
            <a:r>
              <a:rPr lang="en-US" sz="3200" b="1" i="1" dirty="0" smtClean="0"/>
              <a:t>, C. </a:t>
            </a:r>
            <a:r>
              <a:rPr lang="en-US" sz="3200" b="1" i="1" dirty="0" err="1" smtClean="0"/>
              <a:t>parapsilosis</a:t>
            </a:r>
            <a:r>
              <a:rPr lang="en-US" sz="3200" b="1" i="1" dirty="0" smtClean="0"/>
              <a:t> </a:t>
            </a:r>
            <a:r>
              <a:rPr lang="en-US" sz="3200" b="1" dirty="0" smtClean="0"/>
              <a:t>and</a:t>
            </a:r>
            <a:r>
              <a:rPr lang="en-US" sz="3200" b="1" i="1" dirty="0" smtClean="0"/>
              <a:t> C. </a:t>
            </a:r>
            <a:r>
              <a:rPr lang="en-US" sz="3200" b="1" i="1" dirty="0" err="1" smtClean="0"/>
              <a:t>tropicalis</a:t>
            </a:r>
            <a:r>
              <a:rPr lang="en-US" sz="3200" b="1" i="1" dirty="0" smtClean="0"/>
              <a:t>. </a:t>
            </a:r>
          </a:p>
          <a:p>
            <a:pPr algn="just" rtl="0"/>
            <a:r>
              <a:rPr lang="en-US" sz="3200" b="1" dirty="0" smtClean="0"/>
              <a:t>Species distribution varies geographically.</a:t>
            </a:r>
            <a:endParaRPr lang="ar-IQ" sz="3200" b="1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spc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Candidiasis:</a:t>
            </a:r>
            <a:endParaRPr lang="ar-IQ" b="1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0"/>
            <a:r>
              <a:rPr lang="en-US" sz="3200" b="1" i="1" dirty="0" smtClean="0"/>
              <a:t>Candida </a:t>
            </a:r>
            <a:r>
              <a:rPr lang="en-US" sz="3200" b="1" dirty="0" smtClean="0"/>
              <a:t>species identification often enables prediction of susceptibility to </a:t>
            </a:r>
            <a:r>
              <a:rPr lang="en-US" sz="3200" b="1" dirty="0" err="1" smtClean="0"/>
              <a:t>fluconazole</a:t>
            </a:r>
            <a:r>
              <a:rPr lang="en-US" sz="3200" b="1" dirty="0" smtClean="0"/>
              <a:t>; </a:t>
            </a:r>
            <a:r>
              <a:rPr lang="en-US" sz="3200" b="1" i="1" dirty="0" smtClean="0"/>
              <a:t>C. </a:t>
            </a:r>
            <a:r>
              <a:rPr lang="en-US" sz="3200" b="1" i="1" dirty="0" err="1" smtClean="0"/>
              <a:t>krusei</a:t>
            </a:r>
            <a:r>
              <a:rPr lang="en-US" sz="3200" b="1" i="1" dirty="0" smtClean="0"/>
              <a:t> </a:t>
            </a:r>
            <a:r>
              <a:rPr lang="en-US" sz="3200" b="1" dirty="0" smtClean="0"/>
              <a:t>is universally resistant, many </a:t>
            </a:r>
            <a:r>
              <a:rPr lang="en-US" sz="3200" b="1" i="1" dirty="0" smtClean="0"/>
              <a:t>C. </a:t>
            </a:r>
            <a:r>
              <a:rPr lang="en-US" sz="3200" b="1" i="1" dirty="0" err="1" smtClean="0"/>
              <a:t>glabrata</a:t>
            </a:r>
            <a:r>
              <a:rPr lang="en-US" sz="3200" b="1" i="1" dirty="0" smtClean="0"/>
              <a:t> </a:t>
            </a:r>
            <a:r>
              <a:rPr lang="en-US" sz="3200" b="1" dirty="0" smtClean="0"/>
              <a:t>isolates are either ‘susceptible-dose dependent’ (S-DD) or resistant, and other species are mostly susceptible.</a:t>
            </a:r>
            <a:endParaRPr lang="ar-IQ" sz="3200" b="1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0"/>
            <a:r>
              <a:rPr lang="en-US" sz="3200" b="1" dirty="0" err="1" smtClean="0"/>
              <a:t>Candidiasis</a:t>
            </a:r>
            <a:r>
              <a:rPr lang="en-US" sz="3200" b="1" dirty="0" smtClean="0"/>
              <a:t> is usually an endogenous disease that originates from </a:t>
            </a:r>
            <a:r>
              <a:rPr lang="en-US" sz="3200" b="1" dirty="0" err="1" smtClean="0"/>
              <a:t>oropharyngeal</a:t>
            </a:r>
            <a:r>
              <a:rPr lang="en-US" sz="3200" b="1" dirty="0" smtClean="0"/>
              <a:t>, genitourinary or skin </a:t>
            </a:r>
            <a:r>
              <a:rPr lang="en-US" sz="3200" b="1" dirty="0" err="1" smtClean="0"/>
              <a:t>colonisation</a:t>
            </a:r>
            <a:r>
              <a:rPr lang="en-US" sz="3200" b="1" dirty="0" smtClean="0"/>
              <a:t>, although </a:t>
            </a:r>
            <a:r>
              <a:rPr lang="en-US" sz="3200" b="1" dirty="0" err="1" smtClean="0"/>
              <a:t>nosocomial</a:t>
            </a:r>
            <a:r>
              <a:rPr lang="en-US" sz="3200" b="1" dirty="0" smtClean="0"/>
              <a:t> spread has been reported.</a:t>
            </a:r>
            <a:endParaRPr lang="ar-IQ" sz="3200" b="1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0">
              <a:buNone/>
            </a:pPr>
            <a:r>
              <a:rPr lang="en-US" sz="3600" b="1" dirty="0" smtClean="0"/>
              <a:t>a. Acute disseminated </a:t>
            </a:r>
            <a:r>
              <a:rPr lang="en-US" sz="3600" b="1" dirty="0" err="1" smtClean="0"/>
              <a:t>candidiasis</a:t>
            </a:r>
            <a:r>
              <a:rPr lang="en-US" sz="3600" b="1" dirty="0" smtClean="0"/>
              <a:t>:</a:t>
            </a:r>
          </a:p>
          <a:p>
            <a:pPr algn="just" rtl="0"/>
            <a:r>
              <a:rPr lang="en-US" sz="3600" dirty="0" smtClean="0"/>
              <a:t>This usually presents as </a:t>
            </a:r>
            <a:r>
              <a:rPr lang="en-US" sz="3600" dirty="0" err="1" smtClean="0"/>
              <a:t>candidaemia</a:t>
            </a:r>
            <a:r>
              <a:rPr lang="en-US" sz="3600" dirty="0" smtClean="0"/>
              <a:t> (isolation of </a:t>
            </a:r>
            <a:r>
              <a:rPr lang="en-US" sz="3600" i="1" dirty="0" smtClean="0"/>
              <a:t>Candida </a:t>
            </a:r>
            <a:r>
              <a:rPr lang="en-US" sz="3600" dirty="0" smtClean="0"/>
              <a:t>spp. from the blood). </a:t>
            </a:r>
          </a:p>
          <a:p>
            <a:pPr algn="just" rtl="0"/>
            <a:r>
              <a:rPr lang="en-US" sz="3600" dirty="0" smtClean="0"/>
              <a:t>The main predisposing factor is the presence of a central venous catheter.</a:t>
            </a:r>
            <a:endParaRPr lang="ar-IQ" sz="3600" b="1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i="1" smtClean="0">
                <a:solidFill>
                  <a:sysClr val="windowText" lastClr="000000"/>
                </a:solidFill>
              </a:rPr>
              <a:t>Syndromes of systemic candidiasis:</a:t>
            </a:r>
            <a:endParaRPr lang="ar-IQ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 rtl="0"/>
            <a:r>
              <a:rPr lang="en-US" sz="3200" b="1" dirty="0" smtClean="0"/>
              <a:t>Other major factors include recent abdominal surgery, total </a:t>
            </a:r>
            <a:r>
              <a:rPr lang="en-US" sz="3200" b="1" dirty="0" err="1" smtClean="0"/>
              <a:t>parenteral</a:t>
            </a:r>
            <a:r>
              <a:rPr lang="en-US" sz="3200" b="1" dirty="0" smtClean="0"/>
              <a:t> nutrition (TPN), recent antibiotic therapy and </a:t>
            </a:r>
            <a:r>
              <a:rPr lang="en-US" sz="3200" b="1" dirty="0" err="1" smtClean="0"/>
              <a:t>localised</a:t>
            </a:r>
            <a:r>
              <a:rPr lang="en-US" sz="3200" b="1" dirty="0" smtClean="0"/>
              <a:t> </a:t>
            </a:r>
            <a:r>
              <a:rPr lang="en-US" sz="3200" b="1" i="1" dirty="0" smtClean="0"/>
              <a:t>Candida </a:t>
            </a:r>
            <a:r>
              <a:rPr lang="en-US" sz="3200" b="1" dirty="0" err="1" smtClean="0"/>
              <a:t>colonisation</a:t>
            </a:r>
            <a:r>
              <a:rPr lang="en-US" sz="3200" b="1" dirty="0" smtClean="0"/>
              <a:t>. </a:t>
            </a:r>
          </a:p>
          <a:p>
            <a:pPr algn="just" rtl="0"/>
            <a:r>
              <a:rPr lang="en-US" sz="3200" b="1" dirty="0" smtClean="0"/>
              <a:t>Up to 40% of cases will have ophthalmic involvement, with characteristic retinal ‘cotton wool’ exudates.</a:t>
            </a:r>
            <a:endParaRPr lang="ar-IQ" sz="3200" b="1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just" rtl="0">
              <a:buNone/>
            </a:pP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Candidiasis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(thrush):</a:t>
            </a:r>
          </a:p>
          <a:p>
            <a:pPr algn="just" rtl="0"/>
            <a:r>
              <a:rPr lang="en-US" sz="3000" b="1" dirty="0" smtClean="0"/>
              <a:t>Superficial </a:t>
            </a:r>
            <a:r>
              <a:rPr lang="en-US" sz="3000" b="1" dirty="0" err="1" smtClean="0"/>
              <a:t>candidiasis</a:t>
            </a:r>
            <a:r>
              <a:rPr lang="en-US" sz="3000" b="1" dirty="0" smtClean="0"/>
              <a:t> is caused by </a:t>
            </a:r>
            <a:r>
              <a:rPr lang="en-US" sz="3000" b="1" i="1" dirty="0" smtClean="0"/>
              <a:t>Candida </a:t>
            </a:r>
            <a:r>
              <a:rPr lang="en-US" sz="3000" b="1" dirty="0" smtClean="0"/>
              <a:t>spp. yeasts (mainly </a:t>
            </a:r>
            <a:r>
              <a:rPr lang="en-US" sz="3000" b="1" i="1" dirty="0" smtClean="0"/>
              <a:t>C. </a:t>
            </a:r>
            <a:r>
              <a:rPr lang="en-US" sz="3000" b="1" i="1" dirty="0" err="1" smtClean="0"/>
              <a:t>albicans</a:t>
            </a:r>
            <a:r>
              <a:rPr lang="en-US" sz="3000" b="1" i="1" dirty="0" smtClean="0"/>
              <a:t>). </a:t>
            </a:r>
          </a:p>
          <a:p>
            <a:pPr algn="just" rtl="0"/>
            <a:r>
              <a:rPr lang="en-US" sz="3000" b="1" dirty="0" smtClean="0"/>
              <a:t>Common disease manifestations include </a:t>
            </a:r>
            <a:r>
              <a:rPr lang="en-US" sz="3000" b="1" dirty="0" err="1" smtClean="0"/>
              <a:t>oropharyngeal</a:t>
            </a:r>
            <a:r>
              <a:rPr lang="en-US" sz="3000" b="1" dirty="0" smtClean="0"/>
              <a:t> and vaginal </a:t>
            </a:r>
            <a:r>
              <a:rPr lang="en-US" sz="3000" b="1" dirty="0" err="1" smtClean="0"/>
              <a:t>candidiasis</a:t>
            </a:r>
            <a:r>
              <a:rPr lang="en-US" sz="3000" b="1" dirty="0" smtClean="0"/>
              <a:t> (‘thrush’), </a:t>
            </a:r>
            <a:r>
              <a:rPr lang="en-US" sz="3000" b="1" dirty="0" err="1" smtClean="0"/>
              <a:t>intertrigo</a:t>
            </a:r>
            <a:r>
              <a:rPr lang="en-US" sz="3000" b="1" dirty="0" smtClean="0"/>
              <a:t> and chronic </a:t>
            </a:r>
            <a:r>
              <a:rPr lang="en-US" sz="3000" b="1" dirty="0" err="1" smtClean="0"/>
              <a:t>paronychia</a:t>
            </a:r>
            <a:r>
              <a:rPr lang="en-US" sz="3000" b="1" dirty="0" smtClean="0"/>
              <a:t>. </a:t>
            </a:r>
          </a:p>
          <a:p>
            <a:pPr algn="just" rtl="0"/>
            <a:r>
              <a:rPr lang="en-US" sz="3000" b="1" dirty="0" smtClean="0"/>
              <a:t>Oral and vaginal thrush often follow treatment with broad-spectrum antibiotics.</a:t>
            </a:r>
            <a:endParaRPr lang="ar-IQ" sz="3000" b="1" spc="150" dirty="0">
              <a:ln w="11430"/>
              <a:solidFill>
                <a:srgbClr val="F8F8F8"/>
              </a:solidFill>
            </a:endParaRPr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b="1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Superficial mycoses:</a:t>
            </a:r>
            <a:endParaRPr lang="ar-IQ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0"/>
            <a:r>
              <a:rPr lang="en-US" sz="3200" b="1" dirty="0" smtClean="0"/>
              <a:t>As this is a sight-threatening condition, </a:t>
            </a:r>
            <a:r>
              <a:rPr lang="en-US" sz="3200" b="1" dirty="0" err="1" smtClean="0"/>
              <a:t>candidaemic</a:t>
            </a:r>
            <a:r>
              <a:rPr lang="en-US" sz="3200" b="1" dirty="0" smtClean="0"/>
              <a:t> patients should be assessed by detailed </a:t>
            </a:r>
            <a:r>
              <a:rPr lang="en-US" sz="3200" b="1" dirty="0" err="1" smtClean="0"/>
              <a:t>ophthalmoscopy</a:t>
            </a:r>
            <a:r>
              <a:rPr lang="en-US" sz="3200" b="1" dirty="0" smtClean="0"/>
              <a:t>.</a:t>
            </a:r>
          </a:p>
          <a:p>
            <a:pPr algn="just" rtl="0"/>
            <a:r>
              <a:rPr lang="en-US" sz="3200" b="1" dirty="0" smtClean="0"/>
              <a:t>Skin lesions (non-tender pink/red nodules) may be seen.</a:t>
            </a:r>
            <a:endParaRPr lang="ar-IQ" sz="3200" b="1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 rtl="0"/>
            <a:r>
              <a:rPr lang="en-US" sz="3200" b="1" dirty="0" smtClean="0"/>
              <a:t>Although predominantly a disease of intensive care and surgical patients, acute disseminated </a:t>
            </a:r>
            <a:r>
              <a:rPr lang="en-US" sz="3200" b="1" dirty="0" err="1" smtClean="0"/>
              <a:t>candidiasis</a:t>
            </a:r>
            <a:r>
              <a:rPr lang="en-US" sz="3200" b="1" dirty="0" smtClean="0"/>
              <a:t> and/or </a:t>
            </a:r>
            <a:r>
              <a:rPr lang="en-US" sz="3200" b="1" i="1" dirty="0" smtClean="0"/>
              <a:t>Candida </a:t>
            </a:r>
            <a:r>
              <a:rPr lang="en-US" sz="3200" b="1" dirty="0" err="1" smtClean="0"/>
              <a:t>endophthalmitis</a:t>
            </a:r>
            <a:r>
              <a:rPr lang="en-US" sz="3200" b="1" dirty="0" smtClean="0"/>
              <a:t> is seen occasionally in injection drug-users, thought to be due to </a:t>
            </a:r>
            <a:r>
              <a:rPr lang="en-US" sz="3200" b="1" dirty="0" err="1" smtClean="0"/>
              <a:t>candidal</a:t>
            </a:r>
            <a:r>
              <a:rPr lang="en-US" sz="3200" b="1" dirty="0" smtClean="0"/>
              <a:t> contamination of citric acid or lemon juice used to dissolve heroin.</a:t>
            </a:r>
            <a:endParaRPr lang="ar-IQ" sz="3200" b="1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457200" y="1785958"/>
            <a:ext cx="8229600" cy="4572000"/>
          </a:xfrm>
        </p:spPr>
        <p:txBody>
          <a:bodyPr>
            <a:normAutofit/>
          </a:bodyPr>
          <a:lstStyle/>
          <a:p>
            <a:pPr algn="just" rtl="0"/>
            <a:r>
              <a:rPr lang="en-US" dirty="0" smtClean="0"/>
              <a:t>In this condition a </a:t>
            </a:r>
            <a:r>
              <a:rPr lang="en-US" dirty="0" err="1" smtClean="0"/>
              <a:t>neutropenic</a:t>
            </a:r>
            <a:r>
              <a:rPr lang="en-US" dirty="0" smtClean="0"/>
              <a:t> patient has a persistent fever despite antibacterial therapy. </a:t>
            </a:r>
          </a:p>
          <a:p>
            <a:pPr algn="just" rtl="0"/>
            <a:r>
              <a:rPr lang="en-US" dirty="0" smtClean="0"/>
              <a:t>The fever persists despite </a:t>
            </a:r>
            <a:r>
              <a:rPr lang="en-US" dirty="0" err="1" smtClean="0"/>
              <a:t>neutrophil</a:t>
            </a:r>
            <a:r>
              <a:rPr lang="en-US" dirty="0" smtClean="0"/>
              <a:t> recovery, and is associated with the development of abdominal pain, raised alkaline </a:t>
            </a:r>
            <a:r>
              <a:rPr lang="en-US" dirty="0" err="1" smtClean="0"/>
              <a:t>phosphatase</a:t>
            </a:r>
            <a:r>
              <a:rPr lang="en-US" dirty="0" smtClean="0"/>
              <a:t> and multiple lesions in abdominal organs (e.g. liver, spleen and/or kidneys) on radiological imaging.</a:t>
            </a:r>
          </a:p>
          <a:p>
            <a:pPr algn="just" rtl="0"/>
            <a:r>
              <a:rPr lang="en-US" dirty="0" smtClean="0"/>
              <a:t>CDC may represent an immune reconstitution inflammatory syndrome (IRIS), and usually lasts for several months despite appropriate therapy.</a:t>
            </a:r>
            <a:endParaRPr lang="ar-IQ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500034" y="495288"/>
            <a:ext cx="8229600" cy="1219200"/>
          </a:xfrm>
        </p:spPr>
        <p:txBody>
          <a:bodyPr>
            <a:normAutofit fontScale="90000"/>
          </a:bodyPr>
          <a:lstStyle/>
          <a:p>
            <a:r>
              <a:rPr smtClean="0">
                <a:solidFill>
                  <a:sysClr val="windowText" lastClr="000000"/>
                </a:solidFill>
              </a:rPr>
              <a:t>b. Chronic disseminated candidiasis (CDC,</a:t>
            </a:r>
            <a:br>
              <a:rPr smtClean="0">
                <a:solidFill>
                  <a:sysClr val="windowText" lastClr="000000"/>
                </a:solidFill>
              </a:rPr>
            </a:br>
            <a:r>
              <a:rPr smtClean="0">
                <a:solidFill>
                  <a:sysClr val="windowText" lastClr="000000"/>
                </a:solidFill>
              </a:rPr>
              <a:t>hepatosplenic candidiasis):</a:t>
            </a:r>
            <a:endParaRPr lang="ar-IQ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0"/>
            <a:r>
              <a:rPr lang="en-US" sz="2800" dirty="0" smtClean="0"/>
              <a:t>Renal tract </a:t>
            </a:r>
            <a:r>
              <a:rPr lang="en-US" sz="2800" dirty="0" err="1" smtClean="0"/>
              <a:t>candidiasis</a:t>
            </a:r>
            <a:r>
              <a:rPr lang="en-US" sz="2800" dirty="0" smtClean="0"/>
              <a:t>, </a:t>
            </a:r>
            <a:r>
              <a:rPr lang="en-US" sz="2800" dirty="0" err="1" smtClean="0"/>
              <a:t>osteomyelitis</a:t>
            </a:r>
            <a:r>
              <a:rPr lang="en-US" sz="2800" dirty="0" smtClean="0"/>
              <a:t>, septic arthritis, peritonitis, meningitis and </a:t>
            </a:r>
            <a:r>
              <a:rPr lang="en-US" sz="2800" dirty="0" err="1" smtClean="0"/>
              <a:t>endocarditis</a:t>
            </a:r>
            <a:r>
              <a:rPr lang="en-US" sz="2800" dirty="0" smtClean="0"/>
              <a:t> are all well </a:t>
            </a:r>
            <a:r>
              <a:rPr lang="en-US" sz="2800" dirty="0" err="1" smtClean="0"/>
              <a:t>recognised</a:t>
            </a:r>
            <a:r>
              <a:rPr lang="en-US" sz="2800" dirty="0" smtClean="0"/>
              <a:t>, and are usually </a:t>
            </a:r>
            <a:r>
              <a:rPr lang="en-US" sz="2800" dirty="0" err="1" smtClean="0"/>
              <a:t>sequelae</a:t>
            </a:r>
            <a:r>
              <a:rPr lang="en-US" sz="2800" dirty="0" smtClean="0"/>
              <a:t> of acute disseminated disease. </a:t>
            </a:r>
          </a:p>
          <a:p>
            <a:pPr algn="just" rtl="0"/>
            <a:r>
              <a:rPr lang="en-US" sz="2800" dirty="0" smtClean="0"/>
              <a:t>Diagnosis and treatment of these conditions require specialist mycological advice.</a:t>
            </a:r>
            <a:endParaRPr lang="ar-IQ" sz="2800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>
                <a:solidFill>
                  <a:sysClr val="windowText" lastClr="000000"/>
                </a:solidFill>
              </a:rPr>
              <a:t>Other manifestations:</a:t>
            </a:r>
            <a:endParaRPr lang="ar-IQ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0"/>
            <a:r>
              <a:rPr lang="en-US" sz="2800" dirty="0" smtClean="0"/>
              <a:t>Blood cultures positive for </a:t>
            </a:r>
            <a:r>
              <a:rPr lang="en-US" sz="2800" i="1" dirty="0" smtClean="0"/>
              <a:t>Candida </a:t>
            </a:r>
            <a:r>
              <a:rPr lang="en-US" sz="2800" dirty="0" smtClean="0"/>
              <a:t>spp. must never be ignored. </a:t>
            </a:r>
          </a:p>
          <a:p>
            <a:pPr algn="just" rtl="0"/>
            <a:r>
              <a:rPr lang="en-US" sz="2800" dirty="0" smtClean="0"/>
              <a:t>Acute disseminated </a:t>
            </a:r>
            <a:r>
              <a:rPr lang="en-US" sz="2800" dirty="0" err="1" smtClean="0"/>
              <a:t>candidiasis</a:t>
            </a:r>
            <a:r>
              <a:rPr lang="en-US" sz="2800" dirty="0" smtClean="0"/>
              <a:t> is treated with antifungal therapy, removal of any in-dwelling central venous catheter (whether known to be the source of infection or not) and removal of any known source.</a:t>
            </a:r>
            <a:endParaRPr lang="ar-IQ" sz="2800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i="1" smtClean="0">
                <a:solidFill>
                  <a:sysClr val="windowText" lastClr="000000"/>
                </a:solidFill>
              </a:rPr>
              <a:t>Management:</a:t>
            </a:r>
            <a:endParaRPr lang="ar-IQ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 rtl="0"/>
            <a:r>
              <a:rPr lang="en-US" sz="3200" b="1" dirty="0" smtClean="0"/>
              <a:t>Initial therapy is usually with </a:t>
            </a:r>
            <a:r>
              <a:rPr lang="en-US" sz="3200" b="1" dirty="0" err="1" smtClean="0"/>
              <a:t>fluconazole</a:t>
            </a:r>
            <a:r>
              <a:rPr lang="en-US" sz="3200" b="1" dirty="0" smtClean="0"/>
              <a:t>, unless the patient has recently received this agent, is known to be </a:t>
            </a:r>
            <a:r>
              <a:rPr lang="en-US" sz="3200" b="1" dirty="0" err="1" smtClean="0"/>
              <a:t>colonised</a:t>
            </a:r>
            <a:r>
              <a:rPr lang="en-US" sz="3200" b="1" dirty="0" smtClean="0"/>
              <a:t> with a resistant </a:t>
            </a:r>
            <a:r>
              <a:rPr lang="en-US" sz="3200" b="1" i="1" dirty="0" smtClean="0"/>
              <a:t>Candida </a:t>
            </a:r>
            <a:r>
              <a:rPr lang="en-US" sz="3200" b="1" dirty="0" smtClean="0"/>
              <a:t>strain, or is considered to be unstable (i.e. exhibiting signs of sepsis); in this case, an </a:t>
            </a:r>
            <a:r>
              <a:rPr lang="en-US" sz="3200" b="1" dirty="0" err="1" smtClean="0"/>
              <a:t>echinocandin</a:t>
            </a:r>
            <a:r>
              <a:rPr lang="en-US" sz="3200" b="1" dirty="0" smtClean="0"/>
              <a:t> is preferred.</a:t>
            </a:r>
            <a:endParaRPr lang="ar-IQ" sz="3200" b="1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0"/>
            <a:r>
              <a:rPr lang="en-US" sz="3200" b="1" dirty="0" smtClean="0"/>
              <a:t>Therapy is adjusted according to clinical response, species involved and susceptibility testing, and continues for at least 14 days. </a:t>
            </a:r>
          </a:p>
          <a:p>
            <a:pPr algn="just" rtl="0"/>
            <a:r>
              <a:rPr lang="en-US" sz="3200" b="1" dirty="0" smtClean="0"/>
              <a:t>Other appropriate therapies include </a:t>
            </a:r>
            <a:r>
              <a:rPr lang="en-US" sz="3200" b="1" dirty="0" err="1" smtClean="0"/>
              <a:t>voriconazole</a:t>
            </a:r>
            <a:r>
              <a:rPr lang="en-US" sz="3200" b="1" dirty="0" smtClean="0"/>
              <a:t> and </a:t>
            </a:r>
            <a:r>
              <a:rPr lang="en-US" sz="3200" b="1" dirty="0" err="1" smtClean="0"/>
              <a:t>amphotericin</a:t>
            </a:r>
            <a:r>
              <a:rPr lang="en-US" sz="3200" b="1" dirty="0" smtClean="0"/>
              <a:t> B formulations.</a:t>
            </a:r>
            <a:endParaRPr lang="ar-IQ" sz="3200" b="1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0"/>
            <a:r>
              <a:rPr lang="en-US" sz="3200" b="1" dirty="0" smtClean="0"/>
              <a:t>CDC is treated with </a:t>
            </a:r>
            <a:r>
              <a:rPr lang="en-US" sz="3200" b="1" dirty="0" err="1" smtClean="0"/>
              <a:t>fluconazole</a:t>
            </a:r>
            <a:r>
              <a:rPr lang="en-US" sz="3200" b="1" dirty="0" smtClean="0"/>
              <a:t> or other agents, depending on species and clinical response, and is prolonged (several months). </a:t>
            </a:r>
          </a:p>
          <a:p>
            <a:pPr algn="just" rtl="0"/>
            <a:r>
              <a:rPr lang="en-US" sz="3200" b="1" dirty="0" smtClean="0"/>
              <a:t>There is some evidence that duration may be reduced by adjuvant therapy with systemic corticosteroids.</a:t>
            </a:r>
            <a:endParaRPr lang="ar-IQ" sz="3200" b="1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0"/>
            <a:r>
              <a:rPr lang="en-US" sz="2800" b="1" dirty="0" err="1" smtClean="0"/>
              <a:t>Cryptococcosis</a:t>
            </a:r>
            <a:r>
              <a:rPr lang="en-US" sz="2800" b="1" dirty="0" smtClean="0"/>
              <a:t> is an opportunistic systemic mycosis caused by two environmental yeast species, </a:t>
            </a:r>
            <a:r>
              <a:rPr lang="en-US" sz="2800" b="1" i="1" dirty="0" smtClean="0"/>
              <a:t>Cr. </a:t>
            </a:r>
            <a:r>
              <a:rPr lang="en-US" sz="2800" b="1" i="1" dirty="0" err="1" smtClean="0"/>
              <a:t>neoformans</a:t>
            </a:r>
            <a:r>
              <a:rPr lang="en-US" sz="2800" b="1" i="1" dirty="0" smtClean="0"/>
              <a:t> </a:t>
            </a:r>
            <a:r>
              <a:rPr lang="en-US" sz="2800" b="1" dirty="0" smtClean="0"/>
              <a:t>and </a:t>
            </a:r>
            <a:r>
              <a:rPr lang="en-US" sz="2800" b="1" i="1" dirty="0" smtClean="0"/>
              <a:t>Cr. </a:t>
            </a:r>
            <a:r>
              <a:rPr lang="en-US" sz="2800" b="1" i="1" dirty="0" err="1" smtClean="0"/>
              <a:t>gattii</a:t>
            </a:r>
            <a:r>
              <a:rPr lang="en-US" sz="2800" b="1" i="1" dirty="0" smtClean="0"/>
              <a:t>. </a:t>
            </a:r>
          </a:p>
          <a:p>
            <a:pPr algn="just" rtl="0"/>
            <a:r>
              <a:rPr lang="en-US" sz="2800" b="1" i="1" dirty="0" smtClean="0"/>
              <a:t>Cr. </a:t>
            </a:r>
            <a:r>
              <a:rPr lang="en-US" sz="2800" b="1" i="1" dirty="0" err="1" smtClean="0"/>
              <a:t>neoformans</a:t>
            </a:r>
            <a:r>
              <a:rPr lang="en-US" sz="2800" b="1" i="1" dirty="0" smtClean="0"/>
              <a:t> </a:t>
            </a:r>
            <a:r>
              <a:rPr lang="en-US" sz="2800" b="1" dirty="0" smtClean="0"/>
              <a:t>is distributed worldwide and causes opportunistic disease associated with many </a:t>
            </a:r>
            <a:r>
              <a:rPr lang="en-US" sz="2800" b="1" dirty="0" err="1" smtClean="0"/>
              <a:t>immunosuppressed</a:t>
            </a:r>
            <a:r>
              <a:rPr lang="en-US" sz="2800" b="1" dirty="0" smtClean="0"/>
              <a:t> states, predominantly HIV infection. </a:t>
            </a:r>
          </a:p>
          <a:p>
            <a:pPr algn="just" rtl="0"/>
            <a:r>
              <a:rPr lang="en-US" sz="2800" b="1" i="1" dirty="0" smtClean="0"/>
              <a:t>Cr. </a:t>
            </a:r>
            <a:r>
              <a:rPr lang="en-US" sz="2800" b="1" i="1" dirty="0" err="1" smtClean="0"/>
              <a:t>gattii</a:t>
            </a:r>
            <a:r>
              <a:rPr lang="en-US" sz="2800" b="1" i="1" dirty="0" smtClean="0"/>
              <a:t> </a:t>
            </a:r>
            <a:r>
              <a:rPr lang="en-US" sz="2800" b="1" dirty="0" smtClean="0"/>
              <a:t>is a primary pathogen, mainly of the tropics and subtropics.</a:t>
            </a:r>
            <a:endParaRPr lang="ar-IQ" sz="2800" b="1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spc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Cryptococcosis:</a:t>
            </a:r>
            <a:endParaRPr lang="ar-IQ" b="1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2" name="عنصر نائب للمحتوى 1"/>
          <p:cNvSpPr>
            <a:spLocks noGrp="1"/>
          </p:cNvSpPr>
          <p:nvPr>
            <p:ph sz="half" idx="1"/>
          </p:nvPr>
        </p:nvSpPr>
        <p:spPr>
          <a:xfrm>
            <a:off x="457200" y="1428736"/>
            <a:ext cx="4059936" cy="4572000"/>
          </a:xfrm>
        </p:spPr>
        <p:txBody>
          <a:bodyPr/>
          <a:lstStyle/>
          <a:p>
            <a:pPr algn="just" rtl="0"/>
            <a:r>
              <a:rPr lang="en-US" b="1" dirty="0" smtClean="0"/>
              <a:t>Although the disease is acquired by inhalation of yeasts, isolated pulmonary disease is rare. </a:t>
            </a:r>
          </a:p>
          <a:p>
            <a:pPr algn="just" rtl="0"/>
            <a:r>
              <a:rPr lang="en-US" b="1" dirty="0" smtClean="0"/>
              <a:t>The fungus may disseminate to any organ, most commonly the CNS (</a:t>
            </a:r>
            <a:r>
              <a:rPr lang="en-US" b="1" dirty="0" err="1" smtClean="0"/>
              <a:t>cryptococcal</a:t>
            </a:r>
            <a:r>
              <a:rPr lang="en-US" b="1" dirty="0" smtClean="0"/>
              <a:t> meningitis/</a:t>
            </a:r>
            <a:r>
              <a:rPr lang="en-US" b="1" dirty="0" err="1" smtClean="0"/>
              <a:t>cryptococcoma</a:t>
            </a:r>
            <a:r>
              <a:rPr lang="en-US" b="1" dirty="0" smtClean="0"/>
              <a:t>) and skin.</a:t>
            </a:r>
            <a:endParaRPr lang="ar-IQ" b="1" dirty="0"/>
          </a:p>
        </p:txBody>
      </p:sp>
      <p:pic>
        <p:nvPicPr>
          <p:cNvPr id="6" name="عنصر نائب للمحتوى 5" descr="b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14876" y="1428736"/>
            <a:ext cx="4000528" cy="49292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0"/>
            <a:r>
              <a:rPr lang="en-US" sz="2800" b="1" dirty="0" err="1" smtClean="0"/>
              <a:t>Intertrigo</a:t>
            </a:r>
            <a:r>
              <a:rPr lang="en-US" sz="2800" b="1" dirty="0" smtClean="0"/>
              <a:t> is </a:t>
            </a:r>
            <a:r>
              <a:rPr lang="en-US" sz="2800" b="1" dirty="0" err="1" smtClean="0"/>
              <a:t>characterised</a:t>
            </a:r>
            <a:r>
              <a:rPr lang="en-US" sz="2800" b="1" dirty="0" smtClean="0"/>
              <a:t> by inflammation in skin folds with surrounding ‘satellite lesions’. </a:t>
            </a:r>
          </a:p>
          <a:p>
            <a:pPr algn="just" rtl="0"/>
            <a:r>
              <a:rPr lang="en-US" sz="2800" b="1" dirty="0" smtClean="0"/>
              <a:t>Chronic </a:t>
            </a:r>
            <a:r>
              <a:rPr lang="en-US" sz="2800" b="1" dirty="0" err="1" smtClean="0"/>
              <a:t>paronychia</a:t>
            </a:r>
            <a:r>
              <a:rPr lang="en-US" sz="2800" b="1" dirty="0" smtClean="0"/>
              <a:t> is associated with occupations involving frequent wetting of the hands.</a:t>
            </a:r>
          </a:p>
          <a:p>
            <a:pPr algn="just" rtl="0"/>
            <a:r>
              <a:rPr lang="en-US" sz="2800" b="1" dirty="0" smtClean="0"/>
              <a:t>Treatment of superficial </a:t>
            </a:r>
            <a:r>
              <a:rPr lang="en-US" sz="2800" b="1" dirty="0" err="1" smtClean="0"/>
              <a:t>candidiasis</a:t>
            </a:r>
            <a:r>
              <a:rPr lang="en-US" sz="2800" b="1" dirty="0" smtClean="0"/>
              <a:t> is mainly with topical antifungal azoles, with oral azoles reserved for refractory or recurrent disease (mainly thrush).</a:t>
            </a:r>
            <a:endParaRPr lang="ar-IQ" sz="2800" b="1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لمحتوى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 rtl="0"/>
            <a:r>
              <a:rPr lang="en-US" sz="3200" b="1" dirty="0" err="1" smtClean="0"/>
              <a:t>Cryptococcal</a:t>
            </a:r>
            <a:r>
              <a:rPr lang="en-US" sz="3200" b="1" dirty="0" smtClean="0"/>
              <a:t> meningitis is </a:t>
            </a:r>
            <a:r>
              <a:rPr lang="en-US" sz="3200" b="1" dirty="0" err="1" smtClean="0"/>
              <a:t>characterised</a:t>
            </a:r>
            <a:r>
              <a:rPr lang="en-US" sz="3200" b="1" dirty="0" smtClean="0"/>
              <a:t> by an indolent presentation with headache and visual loss. CSF is predominantly lymphocytic, although there may be few or no white blood cells, and frequently an elevated opening pressure.</a:t>
            </a:r>
            <a:endParaRPr lang="ar-IQ" sz="3200" b="1" dirty="0"/>
          </a:p>
        </p:txBody>
      </p:sp>
      <p:sp>
        <p:nvSpPr>
          <p:cNvPr id="5" name="عنوان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 rtl="0"/>
            <a:r>
              <a:rPr lang="en-US" sz="2800" b="1" dirty="0" smtClean="0"/>
              <a:t>Diagnosis is by direct detection or culture. </a:t>
            </a:r>
          </a:p>
          <a:p>
            <a:pPr algn="just" rtl="0"/>
            <a:r>
              <a:rPr lang="en-US" sz="2800" b="1" dirty="0" smtClean="0"/>
              <a:t>Microscopy of infected specimens shows encapsulated yeasts (India ink test); </a:t>
            </a:r>
            <a:r>
              <a:rPr lang="en-US" sz="2800" b="1" dirty="0" err="1" smtClean="0"/>
              <a:t>cryptococcal</a:t>
            </a:r>
            <a:r>
              <a:rPr lang="en-US" sz="2800" b="1" dirty="0" smtClean="0"/>
              <a:t> antigen (capsular polysaccharide) may be detected in blood and/or CSF; or the organism may be cultured from blood, CSF or lesions (e.g. skin nodules, bone). </a:t>
            </a:r>
          </a:p>
          <a:p>
            <a:pPr algn="just" rtl="0"/>
            <a:r>
              <a:rPr lang="en-US" sz="2800" b="1" dirty="0" smtClean="0"/>
              <a:t>Serological testing (i.e. antibody detection) is not appropriate.</a:t>
            </a:r>
            <a:endParaRPr lang="ar-IQ" sz="2800" b="1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 rtl="0"/>
            <a:r>
              <a:rPr lang="en-US" sz="3200" b="1" dirty="0" smtClean="0"/>
              <a:t>Antifungal treatment of </a:t>
            </a:r>
            <a:r>
              <a:rPr lang="en-US" sz="3200" b="1" dirty="0" err="1" smtClean="0"/>
              <a:t>cryptococcal</a:t>
            </a:r>
            <a:r>
              <a:rPr lang="en-US" sz="3200" b="1" dirty="0" smtClean="0"/>
              <a:t> meningitis consists of induction therapy with intravenous </a:t>
            </a:r>
            <a:r>
              <a:rPr lang="en-US" sz="3200" b="1" dirty="0" err="1" smtClean="0"/>
              <a:t>amphotericin</a:t>
            </a:r>
            <a:r>
              <a:rPr lang="en-US" sz="3200" b="1" dirty="0" smtClean="0"/>
              <a:t> B (lipid formulation if available) and oral 5-flucytosine (5-FC), followed by consolidation therapy with an </a:t>
            </a:r>
            <a:r>
              <a:rPr lang="en-US" sz="3200" b="1" dirty="0" err="1" smtClean="0"/>
              <a:t>azole</a:t>
            </a:r>
            <a:r>
              <a:rPr lang="en-US" sz="3200" b="1" dirty="0" smtClean="0"/>
              <a:t> (usually </a:t>
            </a:r>
            <a:r>
              <a:rPr lang="en-US" sz="3200" b="1" dirty="0" err="1" smtClean="0"/>
              <a:t>fluconazole</a:t>
            </a:r>
            <a:r>
              <a:rPr lang="en-US" sz="3200" b="1" dirty="0" smtClean="0"/>
              <a:t>).</a:t>
            </a:r>
            <a:endParaRPr lang="ar-IQ" sz="3200" b="1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572000"/>
          </a:xfrm>
        </p:spPr>
        <p:txBody>
          <a:bodyPr>
            <a:noAutofit/>
          </a:bodyPr>
          <a:lstStyle/>
          <a:p>
            <a:pPr algn="just" rtl="0"/>
            <a:r>
              <a:rPr lang="en-US" sz="3200" b="1" dirty="0" smtClean="0"/>
              <a:t>Therapy with </a:t>
            </a:r>
            <a:r>
              <a:rPr lang="en-US" sz="3200" b="1" dirty="0" err="1" smtClean="0"/>
              <a:t>fluconazole</a:t>
            </a:r>
            <a:r>
              <a:rPr lang="en-US" sz="3200" b="1" dirty="0" smtClean="0"/>
              <a:t> is continued for as long as the patient has significant </a:t>
            </a:r>
            <a:r>
              <a:rPr lang="en-US" sz="3200" b="1" dirty="0" err="1" smtClean="0"/>
              <a:t>immunosuppression</a:t>
            </a:r>
            <a:r>
              <a:rPr lang="en-US" sz="3200" b="1" dirty="0" smtClean="0"/>
              <a:t>.</a:t>
            </a:r>
          </a:p>
          <a:p>
            <a:pPr algn="just" rtl="0"/>
            <a:r>
              <a:rPr lang="en-US" sz="3200" b="1" dirty="0" smtClean="0"/>
              <a:t>If CSF pressure is elevated, regular lumbar drainage may be used to prevent features of raised intracranial pressure. </a:t>
            </a:r>
          </a:p>
          <a:p>
            <a:pPr algn="just" rtl="0"/>
            <a:r>
              <a:rPr lang="en-US" sz="3200" b="1" dirty="0" smtClean="0"/>
              <a:t>Monitoring of recovery by changes in antigen </a:t>
            </a:r>
            <a:r>
              <a:rPr lang="en-US" sz="3200" b="1" dirty="0" err="1" smtClean="0"/>
              <a:t>titre</a:t>
            </a:r>
            <a:r>
              <a:rPr lang="en-US" sz="3200" b="1" dirty="0" smtClean="0"/>
              <a:t> is unreliable, and is not recommended.</a:t>
            </a:r>
            <a:endParaRPr lang="ar-IQ" sz="3200" b="1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0"/>
            <a:r>
              <a:rPr lang="en-US" sz="2800" b="1" i="1" dirty="0" err="1" smtClean="0"/>
              <a:t>Fusarium</a:t>
            </a:r>
            <a:r>
              <a:rPr lang="en-US" sz="2800" b="1" i="1" dirty="0" smtClean="0"/>
              <a:t> </a:t>
            </a:r>
            <a:r>
              <a:rPr lang="en-US" sz="2800" b="1" dirty="0" smtClean="0"/>
              <a:t>spp.</a:t>
            </a:r>
            <a:r>
              <a:rPr lang="en-US" sz="2800" b="1" i="1" dirty="0" smtClean="0"/>
              <a:t> </a:t>
            </a:r>
            <a:r>
              <a:rPr lang="en-US" sz="2800" b="1" dirty="0" smtClean="0"/>
              <a:t>cause disseminated disease in patients with profound or prolonged </a:t>
            </a:r>
            <a:r>
              <a:rPr lang="en-US" sz="2800" b="1" dirty="0" err="1" smtClean="0"/>
              <a:t>neutropenia</a:t>
            </a:r>
            <a:r>
              <a:rPr lang="en-US" sz="2800" b="1" dirty="0" smtClean="0"/>
              <a:t>. </a:t>
            </a:r>
          </a:p>
          <a:p>
            <a:pPr algn="just" rtl="0"/>
            <a:r>
              <a:rPr lang="en-US" sz="2800" b="1" dirty="0" smtClean="0"/>
              <a:t>The disease presents with antibiotic-resistant fever and evidence of dissemination (e.g. skin nodules, </a:t>
            </a:r>
            <a:r>
              <a:rPr lang="en-US" sz="2800" b="1" dirty="0" err="1" smtClean="0"/>
              <a:t>endophthalmitis</a:t>
            </a:r>
            <a:r>
              <a:rPr lang="en-US" sz="2800" b="1" dirty="0" smtClean="0"/>
              <a:t>, septic arthritis, pulmonary disease).</a:t>
            </a:r>
            <a:endParaRPr lang="ar-IQ" sz="2800" b="1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spc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Fusariosis:</a:t>
            </a:r>
            <a:endParaRPr lang="ar-IQ" b="1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n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444731"/>
            <a:ext cx="8429684" cy="3770219"/>
          </a:xfrm>
        </p:spPr>
      </p:pic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 rtl="0"/>
            <a:r>
              <a:rPr lang="en-US" sz="3200" b="1" dirty="0" smtClean="0"/>
              <a:t>In contrast to </a:t>
            </a:r>
            <a:r>
              <a:rPr lang="en-US" sz="3200" b="1" i="1" dirty="0" err="1" smtClean="0"/>
              <a:t>Aspergillus</a:t>
            </a:r>
            <a:r>
              <a:rPr lang="en-US" sz="3200" b="1" i="1" dirty="0" smtClean="0"/>
              <a:t> </a:t>
            </a:r>
            <a:r>
              <a:rPr lang="en-US" sz="3200" b="1" dirty="0" smtClean="0"/>
              <a:t>spp., </a:t>
            </a:r>
            <a:r>
              <a:rPr lang="en-US" sz="3200" b="1" i="1" dirty="0" err="1" smtClean="0"/>
              <a:t>Fusarium</a:t>
            </a:r>
            <a:r>
              <a:rPr lang="en-US" sz="3200" b="1" i="1" dirty="0" smtClean="0"/>
              <a:t> </a:t>
            </a:r>
            <a:r>
              <a:rPr lang="en-US" sz="3200" b="1" dirty="0" smtClean="0"/>
              <a:t>spp. is often recovered from blood cultures. </a:t>
            </a:r>
          </a:p>
          <a:p>
            <a:pPr algn="just" rtl="0"/>
            <a:r>
              <a:rPr lang="en-US" sz="3200" b="1" dirty="0" smtClean="0"/>
              <a:t>Treatment is challenging, because of resistance to several antifungal agents. </a:t>
            </a:r>
          </a:p>
          <a:p>
            <a:pPr algn="just" rtl="0"/>
            <a:r>
              <a:rPr lang="en-US" sz="3200" b="1" dirty="0" err="1" smtClean="0"/>
              <a:t>Voriconazole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posaconazole</a:t>
            </a:r>
            <a:r>
              <a:rPr lang="en-US" sz="3200" b="1" dirty="0" smtClean="0"/>
              <a:t> and lipid-formulated </a:t>
            </a:r>
            <a:r>
              <a:rPr lang="en-US" sz="3200" b="1" dirty="0" err="1" smtClean="0"/>
              <a:t>amphotericin</a:t>
            </a:r>
            <a:r>
              <a:rPr lang="en-US" sz="3200" b="1" dirty="0" smtClean="0"/>
              <a:t> B are the most commonly used antifungal agents.</a:t>
            </a:r>
            <a:endParaRPr lang="ar-IQ" sz="3200" b="1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 rtl="0"/>
            <a:r>
              <a:rPr lang="en-US" sz="3200" b="1" dirty="0" err="1" smtClean="0"/>
              <a:t>Mucormycosis</a:t>
            </a:r>
            <a:r>
              <a:rPr lang="en-US" sz="3200" b="1" dirty="0" smtClean="0"/>
              <a:t> is a severe but uncommon opportunistic systemic mycosis caused by any of the </a:t>
            </a:r>
            <a:r>
              <a:rPr lang="en-US" sz="3200" b="1" dirty="0" err="1" smtClean="0"/>
              <a:t>Mucorales</a:t>
            </a:r>
            <a:r>
              <a:rPr lang="en-US" sz="3200" b="1" dirty="0" smtClean="0"/>
              <a:t>, mainly </a:t>
            </a:r>
            <a:r>
              <a:rPr lang="en-US" sz="3200" b="1" i="1" dirty="0" err="1" smtClean="0"/>
              <a:t>Myocladus</a:t>
            </a:r>
            <a:r>
              <a:rPr lang="en-US" sz="3200" b="1" i="1" dirty="0" smtClean="0"/>
              <a:t> (formerly </a:t>
            </a:r>
            <a:r>
              <a:rPr lang="en-US" sz="3200" b="1" i="1" dirty="0" err="1" smtClean="0"/>
              <a:t>Absidia</a:t>
            </a:r>
            <a:r>
              <a:rPr lang="en-US" sz="3200" b="1" i="1" dirty="0" smtClean="0"/>
              <a:t>) </a:t>
            </a:r>
            <a:r>
              <a:rPr lang="en-US" sz="3200" b="1" dirty="0" smtClean="0"/>
              <a:t>spp.</a:t>
            </a:r>
            <a:r>
              <a:rPr lang="en-US" sz="3200" b="1" i="1" dirty="0" smtClean="0"/>
              <a:t>, </a:t>
            </a:r>
            <a:r>
              <a:rPr lang="en-US" sz="3200" b="1" i="1" dirty="0" err="1" smtClean="0"/>
              <a:t>Rhizomucor</a:t>
            </a:r>
            <a:r>
              <a:rPr lang="en-US" sz="3200" b="1" i="1" dirty="0" smtClean="0"/>
              <a:t> </a:t>
            </a:r>
            <a:r>
              <a:rPr lang="en-US" sz="3200" b="1" dirty="0" smtClean="0"/>
              <a:t>spp., </a:t>
            </a:r>
            <a:r>
              <a:rPr lang="en-US" sz="3200" b="1" i="1" dirty="0" err="1" smtClean="0"/>
              <a:t>Mucor</a:t>
            </a:r>
            <a:r>
              <a:rPr lang="en-US" sz="3200" b="1" i="1" dirty="0" smtClean="0"/>
              <a:t> </a:t>
            </a:r>
            <a:r>
              <a:rPr lang="en-US" sz="3200" b="1" dirty="0" smtClean="0"/>
              <a:t>spp.</a:t>
            </a:r>
            <a:r>
              <a:rPr lang="en-US" sz="3200" b="1" i="1" dirty="0" smtClean="0"/>
              <a:t> </a:t>
            </a:r>
            <a:r>
              <a:rPr lang="en-US" sz="3200" b="1" dirty="0" smtClean="0"/>
              <a:t>and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Rhizopus</a:t>
            </a:r>
            <a:r>
              <a:rPr lang="en-US" sz="3200" b="1" i="1" dirty="0" smtClean="0"/>
              <a:t> </a:t>
            </a:r>
            <a:r>
              <a:rPr lang="en-US" sz="3200" b="1" dirty="0" smtClean="0"/>
              <a:t>spp. </a:t>
            </a:r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spc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Mucormycosis:</a:t>
            </a:r>
            <a:endParaRPr lang="ar-IQ" b="1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0"/>
            <a:r>
              <a:rPr lang="en-US" sz="3200" b="1" dirty="0" smtClean="0"/>
              <a:t>Disease patterns include </a:t>
            </a:r>
            <a:r>
              <a:rPr lang="en-US" sz="3200" b="1" dirty="0" err="1" smtClean="0"/>
              <a:t>rhinocerebral</a:t>
            </a:r>
            <a:r>
              <a:rPr lang="en-US" sz="3200" b="1" dirty="0" smtClean="0"/>
              <a:t>/craniofacial, pulmonary, </a:t>
            </a:r>
            <a:r>
              <a:rPr lang="en-US" sz="3200" b="1" dirty="0" err="1" smtClean="0"/>
              <a:t>cutaneous</a:t>
            </a:r>
            <a:r>
              <a:rPr lang="en-US" sz="3200" b="1" dirty="0" smtClean="0"/>
              <a:t> and systemic disease.</a:t>
            </a:r>
          </a:p>
          <a:p>
            <a:pPr algn="just" rtl="0"/>
            <a:r>
              <a:rPr lang="en-US" sz="3200" b="1" dirty="0" smtClean="0"/>
              <a:t>All are characterized by the rapid development of severe tissue necrosis, which is almost always fatal if left untreated.</a:t>
            </a:r>
            <a:endParaRPr lang="ar-IQ" sz="3200" b="1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0"/>
            <a:r>
              <a:rPr lang="en-US" sz="3200" b="1" dirty="0" smtClean="0"/>
              <a:t>The major predisposing factors are uncontrolled diabetes mellitus, iron </a:t>
            </a:r>
            <a:r>
              <a:rPr lang="en-US" sz="3200" b="1" dirty="0" err="1" smtClean="0"/>
              <a:t>chelation</a:t>
            </a:r>
            <a:r>
              <a:rPr lang="en-US" sz="3200" b="1" dirty="0" smtClean="0"/>
              <a:t> therapy with </a:t>
            </a:r>
            <a:r>
              <a:rPr lang="en-US" sz="3200" b="1" dirty="0" err="1" smtClean="0"/>
              <a:t>desferrioxamine</a:t>
            </a:r>
            <a:r>
              <a:rPr lang="en-US" sz="3200" b="1" dirty="0" smtClean="0"/>
              <a:t>, severe burns and, most commonly, profound </a:t>
            </a:r>
            <a:r>
              <a:rPr lang="en-US" sz="3200" b="1" dirty="0" err="1" smtClean="0"/>
              <a:t>immunosuppression</a:t>
            </a:r>
            <a:r>
              <a:rPr lang="en-US" sz="3200" b="1" dirty="0" smtClean="0"/>
              <a:t> from </a:t>
            </a:r>
            <a:r>
              <a:rPr lang="en-US" sz="3200" b="1" dirty="0" err="1" smtClean="0"/>
              <a:t>neutropenia</a:t>
            </a:r>
            <a:r>
              <a:rPr lang="en-US" sz="3200" b="1" dirty="0" smtClean="0"/>
              <a:t> or bone marrow transplant in association with the use of broad-spectrum </a:t>
            </a:r>
            <a:r>
              <a:rPr lang="en-US" sz="3200" b="1" dirty="0" err="1" smtClean="0"/>
              <a:t>azole</a:t>
            </a:r>
            <a:r>
              <a:rPr lang="en-US" sz="3200" b="1" dirty="0" smtClean="0"/>
              <a:t> prophylaxis with agents like </a:t>
            </a:r>
            <a:r>
              <a:rPr lang="en-US" sz="3200" b="1" dirty="0" err="1" smtClean="0"/>
              <a:t>voriconazole</a:t>
            </a:r>
            <a:r>
              <a:rPr lang="en-US" sz="3200" b="1" dirty="0" smtClean="0"/>
              <a:t>.</a:t>
            </a:r>
            <a:endParaRPr lang="ar-IQ" sz="3200" b="1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sz="3200" b="1" dirty="0" smtClean="0"/>
              <a:t>Severe </a:t>
            </a:r>
            <a:r>
              <a:rPr lang="en-US" sz="3200" b="1" dirty="0" err="1" smtClean="0"/>
              <a:t>oropharyngeal</a:t>
            </a:r>
            <a:r>
              <a:rPr lang="en-US" sz="3200" b="1" dirty="0" smtClean="0"/>
              <a:t> and </a:t>
            </a:r>
            <a:r>
              <a:rPr lang="en-US" sz="3200" b="1" dirty="0" err="1" smtClean="0"/>
              <a:t>oesophageal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candidiasis</a:t>
            </a:r>
            <a:r>
              <a:rPr lang="en-US" sz="3200" b="1" dirty="0" smtClean="0"/>
              <a:t> is a consequence of CD4+ T lymphocyte depletion/dysfunction, as in HIV infection, and recurrent vaginal or penile </a:t>
            </a:r>
            <a:r>
              <a:rPr lang="en-US" sz="3200" b="1" dirty="0" err="1" smtClean="0"/>
              <a:t>candidiasis</a:t>
            </a:r>
            <a:r>
              <a:rPr lang="en-US" sz="3200" b="1" dirty="0" smtClean="0"/>
              <a:t> may be an early manifestation of diabetes mellitus.</a:t>
            </a:r>
            <a:endParaRPr lang="ar-IQ" b="1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0"/>
            <a:r>
              <a:rPr lang="en-US" sz="3200" b="1" dirty="0" smtClean="0"/>
              <a:t>Diagnosis is by culture, but </a:t>
            </a:r>
            <a:r>
              <a:rPr lang="en-US" sz="3200" b="1" dirty="0" err="1" smtClean="0"/>
              <a:t>histopathological</a:t>
            </a:r>
            <a:r>
              <a:rPr lang="en-US" sz="3200" b="1" dirty="0" smtClean="0"/>
              <a:t> confirmation is required as the fungi may be environmental contaminants.</a:t>
            </a:r>
            <a:endParaRPr lang="ar-IQ" sz="3200" b="1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 rtl="0"/>
            <a:r>
              <a:rPr lang="en-US" sz="3200" b="1" dirty="0" smtClean="0"/>
              <a:t>Treatment requires a combination of antifungal therapy and surgical </a:t>
            </a:r>
            <a:r>
              <a:rPr lang="en-US" sz="3200" b="1" dirty="0" err="1" smtClean="0"/>
              <a:t>débridement</a:t>
            </a:r>
            <a:r>
              <a:rPr lang="en-US" sz="3200" b="1" dirty="0" smtClean="0"/>
              <a:t>, with correction of predisposing factor(s) if possible. </a:t>
            </a:r>
          </a:p>
          <a:p>
            <a:pPr algn="just" rtl="0"/>
            <a:r>
              <a:rPr lang="en-US" sz="3200" b="1" dirty="0" smtClean="0"/>
              <a:t>High-dose lipid-formulated </a:t>
            </a:r>
            <a:r>
              <a:rPr lang="en-US" sz="3200" b="1" dirty="0" err="1" smtClean="0"/>
              <a:t>amphotericin</a:t>
            </a:r>
            <a:r>
              <a:rPr lang="en-US" sz="3200" b="1" dirty="0" smtClean="0"/>
              <a:t> B is used most commonly, although </a:t>
            </a:r>
            <a:r>
              <a:rPr lang="en-US" sz="3200" b="1" dirty="0" err="1" smtClean="0"/>
              <a:t>posaconazole</a:t>
            </a:r>
            <a:r>
              <a:rPr lang="en-US" sz="3200" b="1" dirty="0" smtClean="0"/>
              <a:t> is active in vitro and has been used successfully.</a:t>
            </a:r>
            <a:endParaRPr lang="ar-IQ" sz="3200" b="1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 rtl="0"/>
            <a:r>
              <a:rPr lang="en-US" sz="3200" b="1" i="1" dirty="0" smtClean="0"/>
              <a:t>P. </a:t>
            </a:r>
            <a:r>
              <a:rPr lang="en-US" sz="3200" b="1" i="1" dirty="0" err="1" smtClean="0"/>
              <a:t>marneffei</a:t>
            </a:r>
            <a:r>
              <a:rPr lang="en-US" sz="3200" b="1" i="1" dirty="0" smtClean="0"/>
              <a:t> </a:t>
            </a:r>
            <a:r>
              <a:rPr lang="en-US" sz="3200" b="1" dirty="0" smtClean="0"/>
              <a:t>is a thermally dimorphic pathogen (filamentous in environmental conditions and yeast at body temperature), which causes disease in South-east Asia, mainly in association with HIV infection (although </a:t>
            </a:r>
            <a:r>
              <a:rPr lang="en-US" sz="3200" b="1" dirty="0" err="1" smtClean="0"/>
              <a:t>immunocompetent</a:t>
            </a:r>
            <a:r>
              <a:rPr lang="en-US" sz="3200" b="1" dirty="0" smtClean="0"/>
              <a:t> patients may also be infected).</a:t>
            </a:r>
            <a:endParaRPr lang="ar-IQ" sz="3200" b="1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i="1" spc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Penicillium marneffei </a:t>
            </a:r>
            <a:r>
              <a:rPr b="1" spc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infection:</a:t>
            </a:r>
            <a:endParaRPr lang="ar-IQ" b="1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572000"/>
          </a:xfrm>
        </p:spPr>
        <p:txBody>
          <a:bodyPr>
            <a:noAutofit/>
          </a:bodyPr>
          <a:lstStyle/>
          <a:p>
            <a:pPr algn="just" rtl="0"/>
            <a:r>
              <a:rPr lang="en-US" sz="3200" b="1" dirty="0" smtClean="0"/>
              <a:t>Acquisition is most likely to be by inhalation of environmental spores, with primary lung infection followed by </a:t>
            </a:r>
            <a:r>
              <a:rPr lang="en-US" sz="3200" b="1" dirty="0" err="1" smtClean="0"/>
              <a:t>haematogenous</a:t>
            </a:r>
            <a:r>
              <a:rPr lang="en-US" sz="3200" b="1" dirty="0" smtClean="0"/>
              <a:t> dissemination. </a:t>
            </a:r>
          </a:p>
          <a:p>
            <a:pPr algn="just" rtl="0"/>
            <a:r>
              <a:rPr lang="en-US" sz="3200" b="1" dirty="0" smtClean="0"/>
              <a:t>A </a:t>
            </a:r>
            <a:r>
              <a:rPr lang="en-US" sz="3200" b="1" dirty="0" err="1" smtClean="0"/>
              <a:t>generalised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papular</a:t>
            </a:r>
            <a:r>
              <a:rPr lang="en-US" sz="3200" b="1" dirty="0" smtClean="0"/>
              <a:t> rash, which progresses to widespread necrosis and ulceration, is a characteristic feature. </a:t>
            </a:r>
          </a:p>
          <a:p>
            <a:pPr algn="just" rtl="0"/>
            <a:r>
              <a:rPr lang="en-US" sz="3200" b="1" dirty="0" smtClean="0"/>
              <a:t>Skin lesions may resemble those of </a:t>
            </a:r>
            <a:r>
              <a:rPr lang="en-US" sz="3200" b="1" dirty="0" err="1" smtClean="0"/>
              <a:t>molluscum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contagiosum</a:t>
            </a:r>
            <a:r>
              <a:rPr lang="en-US" sz="3200" b="1" dirty="0" smtClean="0"/>
              <a:t>.</a:t>
            </a:r>
            <a:endParaRPr lang="ar-IQ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 rtl="0"/>
            <a:r>
              <a:rPr lang="en-US" sz="3200" b="1" dirty="0" smtClean="0"/>
              <a:t>Diagnosis is by histopathology and/or culture of respiratory secretions, blood or any infected clinical material (e.g. skin lesions, bone marrow, biopsies). </a:t>
            </a:r>
          </a:p>
          <a:p>
            <a:pPr algn="just" rtl="0"/>
            <a:r>
              <a:rPr lang="en-US" sz="3200" b="1" dirty="0" smtClean="0"/>
              <a:t>Recommended treatment is with an </a:t>
            </a:r>
            <a:r>
              <a:rPr lang="en-US" sz="3200" b="1" dirty="0" err="1" smtClean="0"/>
              <a:t>amphotericin</a:t>
            </a:r>
            <a:r>
              <a:rPr lang="en-US" sz="3200" b="1" dirty="0" smtClean="0"/>
              <a:t> B formulation (in severe infection), followed by </a:t>
            </a:r>
            <a:r>
              <a:rPr lang="en-US" sz="3200" b="1" dirty="0" err="1" smtClean="0"/>
              <a:t>itraconazole</a:t>
            </a:r>
            <a:r>
              <a:rPr lang="en-US" sz="3200" b="1" dirty="0" smtClean="0"/>
              <a:t>.</a:t>
            </a:r>
            <a:endParaRPr lang="ar-IQ" sz="3200" b="1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 rtl="0"/>
            <a:r>
              <a:rPr lang="en-US" sz="3200" b="1" dirty="0" err="1" smtClean="0"/>
              <a:t>Histoplasmosis</a:t>
            </a:r>
            <a:r>
              <a:rPr lang="en-US" sz="3200" b="1" dirty="0" smtClean="0"/>
              <a:t> is a primary systemic mycosis caused by </a:t>
            </a:r>
            <a:r>
              <a:rPr lang="en-US" sz="3200" b="1" i="1" dirty="0" err="1" smtClean="0"/>
              <a:t>Histoplasma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capsulatum</a:t>
            </a:r>
            <a:r>
              <a:rPr lang="en-US" sz="3200" b="1" i="1" dirty="0" smtClean="0"/>
              <a:t>, </a:t>
            </a:r>
            <a:r>
              <a:rPr lang="en-US" sz="3200" b="1" dirty="0" smtClean="0"/>
              <a:t>a dimorphic fungus.</a:t>
            </a:r>
            <a:r>
              <a:rPr lang="en-US" sz="3200" b="1" i="1" dirty="0" smtClean="0"/>
              <a:t> </a:t>
            </a:r>
          </a:p>
          <a:p>
            <a:pPr algn="just" rtl="0"/>
            <a:r>
              <a:rPr lang="en-US" sz="3200" b="1" i="1" dirty="0" smtClean="0"/>
              <a:t>H. </a:t>
            </a:r>
            <a:r>
              <a:rPr lang="en-US" sz="3200" b="1" i="1" dirty="0" err="1" smtClean="0"/>
              <a:t>capsulatum</a:t>
            </a:r>
            <a:r>
              <a:rPr lang="en-US" sz="3200" b="1" i="1" dirty="0" smtClean="0"/>
              <a:t> </a:t>
            </a:r>
            <a:r>
              <a:rPr lang="en-US" sz="3200" b="1" dirty="0" smtClean="0"/>
              <a:t>is considered to consist of two variants, var. </a:t>
            </a:r>
            <a:r>
              <a:rPr lang="en-US" sz="3200" b="1" i="1" dirty="0" err="1" smtClean="0"/>
              <a:t>capsulatum</a:t>
            </a:r>
            <a:r>
              <a:rPr lang="en-US" sz="3200" b="1" i="1" dirty="0" smtClean="0"/>
              <a:t> </a:t>
            </a:r>
            <a:r>
              <a:rPr lang="en-US" sz="3200" b="1" dirty="0" smtClean="0"/>
              <a:t>and var. </a:t>
            </a:r>
            <a:r>
              <a:rPr lang="en-US" sz="3200" b="1" i="1" dirty="0" err="1" smtClean="0"/>
              <a:t>duboisii</a:t>
            </a:r>
            <a:r>
              <a:rPr lang="en-US" sz="3200" b="1" i="1" dirty="0" smtClean="0"/>
              <a:t>. </a:t>
            </a:r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spc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Histoplasmosis:</a:t>
            </a:r>
            <a:endParaRPr lang="ar-IQ" b="1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sz="2800" b="1" i="1" dirty="0" smtClean="0"/>
              <a:t>H. </a:t>
            </a:r>
            <a:r>
              <a:rPr lang="en-US" sz="2800" b="1" i="1" dirty="0" err="1" smtClean="0"/>
              <a:t>capsulatum</a:t>
            </a:r>
            <a:r>
              <a:rPr lang="en-US" sz="2800" b="1" i="1" dirty="0" smtClean="0"/>
              <a:t> </a:t>
            </a:r>
            <a:r>
              <a:rPr lang="en-US" sz="2800" b="1" dirty="0" smtClean="0"/>
              <a:t>var.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capsulatum</a:t>
            </a:r>
            <a:r>
              <a:rPr lang="en-US" sz="2800" b="1" i="1" dirty="0" smtClean="0"/>
              <a:t> </a:t>
            </a:r>
            <a:r>
              <a:rPr lang="en-US" sz="2800" b="1" dirty="0" smtClean="0"/>
              <a:t>is endemic to the Mississippi and Ohio river valleys and found throughout east-central USA.</a:t>
            </a:r>
            <a:endParaRPr lang="ar-IQ" sz="2800" b="1" dirty="0" smtClean="0"/>
          </a:p>
          <a:p>
            <a:pPr algn="just" rtl="0"/>
            <a:r>
              <a:rPr lang="en-US" sz="2800" b="1" dirty="0" smtClean="0"/>
              <a:t>Less commonly, it is found in Latin America from Mexico to </a:t>
            </a:r>
            <a:r>
              <a:rPr lang="it-IT" sz="2800" b="1" dirty="0" smtClean="0"/>
              <a:t>Argentina, Europe, Africa, India, Malaysia, Indonesia </a:t>
            </a:r>
            <a:r>
              <a:rPr lang="en-US" sz="2800" b="1" dirty="0" smtClean="0"/>
              <a:t>and Australia. </a:t>
            </a:r>
          </a:p>
          <a:p>
            <a:pPr algn="just" rtl="0"/>
            <a:endParaRPr lang="ar-IQ" b="1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 rtl="0"/>
            <a:r>
              <a:rPr lang="en-US" sz="3200" b="1" i="1" dirty="0" smtClean="0"/>
              <a:t>H. </a:t>
            </a:r>
            <a:r>
              <a:rPr lang="en-US" sz="3200" b="1" i="1" dirty="0" err="1" smtClean="0"/>
              <a:t>capsulatum</a:t>
            </a:r>
            <a:r>
              <a:rPr lang="en-US" sz="3200" b="1" i="1" dirty="0" smtClean="0"/>
              <a:t> </a:t>
            </a:r>
            <a:r>
              <a:rPr lang="en-US" sz="3200" b="1" dirty="0" smtClean="0"/>
              <a:t>var.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duboisii</a:t>
            </a:r>
            <a:r>
              <a:rPr lang="en-US" sz="3200" b="1" i="1" dirty="0" smtClean="0"/>
              <a:t> </a:t>
            </a:r>
            <a:r>
              <a:rPr lang="en-US" sz="3200" b="1" dirty="0" smtClean="0"/>
              <a:t>is found mainly in tropical parts of West Africa and Madagascar. </a:t>
            </a:r>
          </a:p>
          <a:p>
            <a:pPr algn="just" rtl="0"/>
            <a:r>
              <a:rPr lang="en-US" sz="3200" b="1" dirty="0" smtClean="0"/>
              <a:t>The taxonomic status of </a:t>
            </a:r>
            <a:r>
              <a:rPr lang="en-US" sz="3200" b="1" i="1" dirty="0" smtClean="0"/>
              <a:t>H. </a:t>
            </a:r>
            <a:r>
              <a:rPr lang="en-US" sz="3200" b="1" i="1" dirty="0" err="1" smtClean="0"/>
              <a:t>capsulatum</a:t>
            </a:r>
            <a:r>
              <a:rPr lang="en-US" sz="3200" b="1" i="1" dirty="0" smtClean="0"/>
              <a:t> </a:t>
            </a:r>
            <a:r>
              <a:rPr lang="en-US" sz="3200" b="1" dirty="0" smtClean="0"/>
              <a:t>is subject to ongoing re-evaluation.</a:t>
            </a:r>
            <a:endParaRPr lang="ar-IQ" sz="3200" b="1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dirty="0" smtClean="0"/>
              <a:t>The primary reservoir of </a:t>
            </a:r>
            <a:r>
              <a:rPr lang="en-US" i="1" dirty="0" smtClean="0"/>
              <a:t>H. </a:t>
            </a:r>
            <a:r>
              <a:rPr lang="en-US" i="1" dirty="0" err="1" smtClean="0"/>
              <a:t>capsulatum</a:t>
            </a:r>
            <a:r>
              <a:rPr lang="en-US" i="1" dirty="0" smtClean="0"/>
              <a:t> </a:t>
            </a:r>
            <a:r>
              <a:rPr lang="en-US" dirty="0" smtClean="0"/>
              <a:t>is soil enriched by bird and bat droppings, in which the fungus remains viable for many years. </a:t>
            </a:r>
          </a:p>
          <a:p>
            <a:pPr algn="just" rtl="0"/>
            <a:r>
              <a:rPr lang="en-US" dirty="0" smtClean="0"/>
              <a:t>Infection is by inhalation of dust from such soil. </a:t>
            </a:r>
          </a:p>
          <a:p>
            <a:pPr algn="just" rtl="0"/>
            <a:r>
              <a:rPr lang="en-US" dirty="0" smtClean="0"/>
              <a:t>Natural infections are found in bats, which represent a secondary reservoir of infection (via bat </a:t>
            </a:r>
            <a:r>
              <a:rPr lang="en-US" dirty="0" err="1" smtClean="0"/>
              <a:t>faeces</a:t>
            </a:r>
            <a:r>
              <a:rPr lang="en-US" dirty="0" smtClean="0"/>
              <a:t>).</a:t>
            </a:r>
          </a:p>
          <a:p>
            <a:pPr algn="just" rtl="0"/>
            <a:r>
              <a:rPr lang="en-US" dirty="0" err="1" smtClean="0"/>
              <a:t>Histoplasmosis</a:t>
            </a:r>
            <a:r>
              <a:rPr lang="en-US" dirty="0" smtClean="0"/>
              <a:t> is a specific hazard for explorers of caves and people who clear out bird (including chicken) roosts.</a:t>
            </a:r>
            <a:endParaRPr lang="ar-IQ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i="1" smtClean="0">
                <a:solidFill>
                  <a:sysClr val="windowText" lastClr="000000"/>
                </a:solidFill>
              </a:rPr>
              <a:t>Habitat:</a:t>
            </a:r>
            <a:endParaRPr lang="ar-IQ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dirty="0" smtClean="0"/>
              <a:t>The organism is inhaled in the form of conidia (spores) or </a:t>
            </a:r>
            <a:r>
              <a:rPr lang="en-US" dirty="0" err="1" smtClean="0"/>
              <a:t>hyphal</a:t>
            </a:r>
            <a:r>
              <a:rPr lang="en-US" dirty="0" smtClean="0"/>
              <a:t> fragments and transforms to the yeast phase during infection. </a:t>
            </a:r>
          </a:p>
          <a:p>
            <a:pPr algn="just" rtl="0"/>
            <a:r>
              <a:rPr lang="en-US" dirty="0" smtClean="0"/>
              <a:t>Conidia or yeasts are </a:t>
            </a:r>
            <a:r>
              <a:rPr lang="en-US" dirty="0" err="1" smtClean="0"/>
              <a:t>phagocytosed</a:t>
            </a:r>
            <a:r>
              <a:rPr lang="en-US" dirty="0" smtClean="0"/>
              <a:t> by alveolar macrophages and </a:t>
            </a:r>
            <a:r>
              <a:rPr lang="en-US" dirty="0" err="1" smtClean="0"/>
              <a:t>neutrophils</a:t>
            </a:r>
            <a:r>
              <a:rPr lang="en-US" dirty="0" smtClean="0"/>
              <a:t>, and this may be followed by </a:t>
            </a:r>
            <a:r>
              <a:rPr lang="en-US" dirty="0" err="1" smtClean="0"/>
              <a:t>haematogenous</a:t>
            </a:r>
            <a:r>
              <a:rPr lang="en-US" dirty="0" smtClean="0"/>
              <a:t> dissemination to any organ.</a:t>
            </a:r>
          </a:p>
          <a:p>
            <a:pPr algn="just" rtl="0"/>
            <a:r>
              <a:rPr lang="en-US" dirty="0" smtClean="0"/>
              <a:t>Subsequent development of a T-lymphocyte response brings the infection under control, resulting in a latent state in most exposed individuals.</a:t>
            </a:r>
            <a:endParaRPr lang="ar-IQ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i="1" smtClean="0">
                <a:solidFill>
                  <a:sysClr val="windowText" lastClr="000000"/>
                </a:solidFill>
              </a:rPr>
              <a:t>Pathology:</a:t>
            </a:r>
            <a:endParaRPr lang="ar-IQ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0">
              <a:buNone/>
            </a:pP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Chromoblastomycosis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</a:p>
          <a:p>
            <a:pPr algn="just" rtl="0"/>
            <a:r>
              <a:rPr lang="en-US" sz="2800" b="1" dirty="0" err="1" smtClean="0"/>
              <a:t>Chromoblastomycosis</a:t>
            </a:r>
            <a:r>
              <a:rPr lang="en-US" sz="2800" b="1" dirty="0" smtClean="0"/>
              <a:t> is a predominantly tropical or subtropical fungal disease caused by environmental </a:t>
            </a:r>
            <a:r>
              <a:rPr lang="en-US" sz="2800" b="1" dirty="0" err="1" smtClean="0"/>
              <a:t>dematiaceous</a:t>
            </a:r>
            <a:r>
              <a:rPr lang="en-US" sz="2800" b="1" dirty="0" smtClean="0"/>
              <a:t> (dark-pigmented) fungi, most commonly </a:t>
            </a:r>
            <a:r>
              <a:rPr lang="pt-BR" sz="2800" b="1" i="1" dirty="0" smtClean="0"/>
              <a:t>Fonsecaea pedrosoi. </a:t>
            </a:r>
          </a:p>
          <a:p>
            <a:pPr algn="just" rtl="0"/>
            <a:r>
              <a:rPr lang="pt-BR" sz="2800" b="1" dirty="0" smtClean="0"/>
              <a:t>Other causes include </a:t>
            </a:r>
            <a:r>
              <a:rPr lang="pt-BR" sz="2800" b="1" i="1" dirty="0" smtClean="0"/>
              <a:t>F. compacta, </a:t>
            </a:r>
            <a:r>
              <a:rPr lang="en-US" sz="2800" b="1" i="1" dirty="0" err="1" smtClean="0"/>
              <a:t>Cladophialophora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carrionii</a:t>
            </a:r>
            <a:r>
              <a:rPr lang="en-US" sz="2800" b="1" i="1" dirty="0" smtClean="0"/>
              <a:t> </a:t>
            </a:r>
            <a:r>
              <a:rPr lang="en-US" sz="2800" b="1" dirty="0" smtClean="0"/>
              <a:t>and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Phialophora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verrucosa</a:t>
            </a:r>
            <a:r>
              <a:rPr lang="en-US" sz="2800" b="1" i="1" dirty="0" smtClean="0"/>
              <a:t>.</a:t>
            </a:r>
            <a:endParaRPr lang="ar-IQ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b="1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Subcutaneous mycoses:</a:t>
            </a:r>
            <a:endParaRPr lang="ar-IQ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0"/>
            <a:r>
              <a:rPr lang="en-US" dirty="0" smtClean="0"/>
              <a:t>Disease severity depends on the quantity of spores inhaled and the immune status of the host. </a:t>
            </a:r>
          </a:p>
          <a:p>
            <a:pPr algn="just" rtl="0"/>
            <a:r>
              <a:rPr lang="en-US" dirty="0" smtClean="0"/>
              <a:t>In most cases infection is asymptomatic. </a:t>
            </a:r>
          </a:p>
          <a:p>
            <a:pPr algn="just" rtl="0"/>
            <a:r>
              <a:rPr lang="en-US" dirty="0" smtClean="0"/>
              <a:t>Pulmonary symptoms are the most common disease presentation, with fever, non-productive cough and an influenza-like illness.</a:t>
            </a:r>
          </a:p>
          <a:p>
            <a:pPr algn="just" rtl="0"/>
            <a:r>
              <a:rPr lang="en-US" dirty="0" err="1" smtClean="0"/>
              <a:t>Erythema</a:t>
            </a:r>
            <a:r>
              <a:rPr lang="en-US" dirty="0" smtClean="0"/>
              <a:t> </a:t>
            </a:r>
            <a:r>
              <a:rPr lang="en-US" dirty="0" err="1" smtClean="0"/>
              <a:t>nodosum</a:t>
            </a:r>
            <a:r>
              <a:rPr lang="en-US" dirty="0" smtClean="0"/>
              <a:t>, </a:t>
            </a:r>
            <a:r>
              <a:rPr lang="en-US" dirty="0" err="1" smtClean="0"/>
              <a:t>myalgia</a:t>
            </a:r>
            <a:r>
              <a:rPr lang="en-US" dirty="0" smtClean="0"/>
              <a:t> and joint pain are common, and chest radiography may reveal a </a:t>
            </a:r>
            <a:r>
              <a:rPr lang="en-US" dirty="0" err="1" smtClean="0"/>
              <a:t>pneumonitis</a:t>
            </a:r>
            <a:r>
              <a:rPr lang="en-US" dirty="0" smtClean="0"/>
              <a:t> with </a:t>
            </a:r>
            <a:r>
              <a:rPr lang="en-US" dirty="0" err="1" smtClean="0"/>
              <a:t>hilar</a:t>
            </a:r>
            <a:r>
              <a:rPr lang="en-US" dirty="0" smtClean="0"/>
              <a:t> or </a:t>
            </a:r>
            <a:r>
              <a:rPr lang="en-US" dirty="0" err="1" smtClean="0"/>
              <a:t>mediastinal</a:t>
            </a:r>
            <a:r>
              <a:rPr lang="en-US" dirty="0" smtClean="0"/>
              <a:t> </a:t>
            </a:r>
            <a:r>
              <a:rPr lang="en-US" dirty="0" err="1" smtClean="0"/>
              <a:t>lymphadenopathy</a:t>
            </a:r>
            <a:r>
              <a:rPr lang="en-US" dirty="0" smtClean="0"/>
              <a:t>.</a:t>
            </a:r>
            <a:endParaRPr lang="ar-IQ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i="1" smtClean="0">
                <a:solidFill>
                  <a:sysClr val="windowText" lastClr="000000"/>
                </a:solidFill>
              </a:rPr>
              <a:t>Clinical features:</a:t>
            </a:r>
            <a:endParaRPr lang="ar-IQ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b="1" dirty="0" smtClean="0"/>
              <a:t>Patients with pre-existing lung disease, such as chronic obstructive pulmonary disease (COPD) or emphysema, may develop chronic pulmonary </a:t>
            </a:r>
            <a:r>
              <a:rPr lang="en-US" b="1" dirty="0" err="1" smtClean="0"/>
              <a:t>histoplasmosis</a:t>
            </a:r>
            <a:r>
              <a:rPr lang="en-US" b="1" dirty="0" smtClean="0"/>
              <a:t>. </a:t>
            </a:r>
          </a:p>
          <a:p>
            <a:pPr algn="just" rtl="0"/>
            <a:r>
              <a:rPr lang="en-US" b="1" dirty="0" smtClean="0"/>
              <a:t>The predominant features of this condition, which may easily be mistaken for tuberculosis, are fever, cough, </a:t>
            </a:r>
            <a:r>
              <a:rPr lang="en-US" b="1" dirty="0" err="1" smtClean="0"/>
              <a:t>dyspnoea</a:t>
            </a:r>
            <a:r>
              <a:rPr lang="en-US" b="1" dirty="0" smtClean="0"/>
              <a:t>, weight loss and night sweats. </a:t>
            </a:r>
          </a:p>
          <a:p>
            <a:pPr algn="just" rtl="0"/>
            <a:r>
              <a:rPr lang="en-US" b="1" dirty="0" smtClean="0"/>
              <a:t>Radiological findings include fibrosis, nodules, </a:t>
            </a:r>
            <a:r>
              <a:rPr lang="en-US" b="1" dirty="0" err="1" smtClean="0"/>
              <a:t>cavitation</a:t>
            </a:r>
            <a:r>
              <a:rPr lang="en-US" b="1" dirty="0" smtClean="0"/>
              <a:t> and </a:t>
            </a:r>
            <a:r>
              <a:rPr lang="en-US" b="1" dirty="0" err="1" smtClean="0"/>
              <a:t>hilar</a:t>
            </a:r>
            <a:r>
              <a:rPr lang="en-US" b="1" dirty="0" smtClean="0"/>
              <a:t>/</a:t>
            </a:r>
            <a:r>
              <a:rPr lang="en-US" b="1" dirty="0" err="1" smtClean="0"/>
              <a:t>mediastinal</a:t>
            </a:r>
            <a:r>
              <a:rPr lang="en-US" b="1" dirty="0" smtClean="0"/>
              <a:t> </a:t>
            </a:r>
            <a:r>
              <a:rPr lang="en-US" b="1" dirty="0" err="1" smtClean="0"/>
              <a:t>lymphadenopathy</a:t>
            </a:r>
            <a:r>
              <a:rPr lang="en-US" b="1" dirty="0" smtClean="0"/>
              <a:t>.</a:t>
            </a:r>
            <a:endParaRPr lang="ar-IQ" b="1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457200" y="1143016"/>
            <a:ext cx="8229600" cy="4572000"/>
          </a:xfrm>
        </p:spPr>
        <p:txBody>
          <a:bodyPr>
            <a:noAutofit/>
          </a:bodyPr>
          <a:lstStyle/>
          <a:p>
            <a:pPr algn="just" rtl="0"/>
            <a:r>
              <a:rPr lang="en-US" sz="2400" b="1" dirty="0" smtClean="0"/>
              <a:t>Disease caused by </a:t>
            </a:r>
            <a:r>
              <a:rPr lang="en-US" sz="2400" b="1" i="1" dirty="0" smtClean="0"/>
              <a:t>H. </a:t>
            </a:r>
            <a:r>
              <a:rPr lang="en-US" sz="2400" b="1" i="1" dirty="0" err="1" smtClean="0"/>
              <a:t>capsulatum</a:t>
            </a:r>
            <a:r>
              <a:rPr lang="en-US" sz="2400" b="1" i="1" dirty="0" smtClean="0"/>
              <a:t> </a:t>
            </a:r>
            <a:r>
              <a:rPr lang="en-US" sz="2400" b="1" dirty="0" smtClean="0"/>
              <a:t>var.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duboisii</a:t>
            </a:r>
            <a:r>
              <a:rPr lang="en-US" sz="2400" b="1" i="1" dirty="0" smtClean="0"/>
              <a:t> </a:t>
            </a:r>
            <a:r>
              <a:rPr lang="en-US" sz="2400" b="1" dirty="0" smtClean="0"/>
              <a:t>presents more commonly with </a:t>
            </a:r>
            <a:r>
              <a:rPr lang="en-US" sz="2400" b="1" dirty="0" err="1" smtClean="0"/>
              <a:t>papulonodular</a:t>
            </a:r>
            <a:r>
              <a:rPr lang="en-US" sz="2400" b="1" dirty="0" smtClean="0"/>
              <a:t> and ulcerating lesions of the skin and underlying subcutaneous tissue and bone (sometimes referred to as ‘African </a:t>
            </a:r>
            <a:r>
              <a:rPr lang="en-US" sz="2400" b="1" dirty="0" err="1" smtClean="0"/>
              <a:t>histoplasmosis</a:t>
            </a:r>
            <a:r>
              <a:rPr lang="en-US" sz="2400" b="1" dirty="0" smtClean="0"/>
              <a:t>’).</a:t>
            </a:r>
          </a:p>
          <a:p>
            <a:pPr algn="just" rtl="0"/>
            <a:r>
              <a:rPr lang="en-US" sz="2400" b="1" dirty="0" smtClean="0"/>
              <a:t>Multiple lesions of the ribs are common and the bones of the limbs may be involved.</a:t>
            </a:r>
          </a:p>
          <a:p>
            <a:pPr algn="just" rtl="0"/>
            <a:r>
              <a:rPr lang="en-US" sz="2400" b="1" dirty="0" smtClean="0"/>
              <a:t>Lung involvement is relatively rare. </a:t>
            </a:r>
          </a:p>
          <a:p>
            <a:pPr algn="just" rtl="0"/>
            <a:r>
              <a:rPr lang="en-US" sz="2400" b="1" dirty="0" smtClean="0"/>
              <a:t>Radiological examination may show rounded foci of bone destruction, sometimes associated with abscess formation. </a:t>
            </a:r>
          </a:p>
          <a:p>
            <a:pPr algn="just" rtl="0"/>
            <a:r>
              <a:rPr lang="en-US" sz="2400" b="1" dirty="0" smtClean="0"/>
              <a:t>Other disease patterns include a visceral form with liver and </a:t>
            </a:r>
            <a:r>
              <a:rPr lang="en-US" sz="2400" b="1" dirty="0" err="1" smtClean="0"/>
              <a:t>splenic</a:t>
            </a:r>
            <a:r>
              <a:rPr lang="en-US" sz="2400" b="1" dirty="0" smtClean="0"/>
              <a:t> invasion, and disseminated disease.</a:t>
            </a:r>
            <a:endParaRPr lang="ar-IQ" sz="2400" b="1" dirty="0" smtClean="0"/>
          </a:p>
          <a:p>
            <a:pPr algn="just" rtl="0"/>
            <a:endParaRPr lang="ar-IQ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572000"/>
          </a:xfrm>
        </p:spPr>
        <p:txBody>
          <a:bodyPr>
            <a:normAutofit/>
          </a:bodyPr>
          <a:lstStyle/>
          <a:p>
            <a:pPr algn="just" rtl="0"/>
            <a:r>
              <a:rPr lang="en-US" sz="2800" b="1" dirty="0" smtClean="0"/>
              <a:t>Acute disseminated </a:t>
            </a:r>
            <a:r>
              <a:rPr lang="en-US" sz="2800" b="1" dirty="0" err="1" smtClean="0"/>
              <a:t>histoplasmosis</a:t>
            </a:r>
            <a:r>
              <a:rPr lang="en-US" sz="2800" b="1" dirty="0" smtClean="0"/>
              <a:t> is seen </a:t>
            </a:r>
            <a:r>
              <a:rPr lang="en-US" sz="2800" b="1" smtClean="0"/>
              <a:t>in association with immunocompromise, including HIV infection. Features </a:t>
            </a:r>
            <a:r>
              <a:rPr lang="en-US" sz="2800" b="1" dirty="0" smtClean="0"/>
              <a:t>include fever, </a:t>
            </a:r>
            <a:r>
              <a:rPr lang="en-US" sz="2800" b="1" dirty="0" err="1" smtClean="0"/>
              <a:t>pancytopenia</a:t>
            </a:r>
            <a:r>
              <a:rPr lang="en-US" sz="2800" b="1" smtClean="0"/>
              <a:t>, hepatosplenomegaly, lymphadenopathy </a:t>
            </a:r>
            <a:r>
              <a:rPr lang="en-US" sz="2800" b="1" dirty="0" smtClean="0"/>
              <a:t>and often </a:t>
            </a:r>
            <a:r>
              <a:rPr lang="en-US" sz="2800" b="1" smtClean="0"/>
              <a:t>a papular</a:t>
            </a:r>
            <a:r>
              <a:rPr lang="en-US" sz="2800" b="1" dirty="0" smtClean="0"/>
              <a:t> </a:t>
            </a:r>
            <a:r>
              <a:rPr lang="en-US" sz="2800" b="1" smtClean="0"/>
              <a:t>skin </a:t>
            </a:r>
            <a:r>
              <a:rPr lang="en-US" sz="2800" b="1" dirty="0" smtClean="0"/>
              <a:t>eruption</a:t>
            </a:r>
            <a:r>
              <a:rPr lang="en-US" sz="2800" b="1" smtClean="0"/>
              <a:t>. </a:t>
            </a:r>
          </a:p>
          <a:p>
            <a:pPr algn="just" rtl="0"/>
            <a:r>
              <a:rPr lang="en-US" sz="2800" b="1" smtClean="0"/>
              <a:t>Chronic </a:t>
            </a:r>
            <a:r>
              <a:rPr lang="en-US" sz="2800" b="1" dirty="0" smtClean="0"/>
              <a:t>disseminated </a:t>
            </a:r>
            <a:r>
              <a:rPr lang="en-US" sz="2800" b="1" smtClean="0"/>
              <a:t>disease presents with </a:t>
            </a:r>
            <a:r>
              <a:rPr lang="en-US" sz="2800" b="1" dirty="0" smtClean="0"/>
              <a:t>fever, anorexia and weight loss. </a:t>
            </a:r>
            <a:r>
              <a:rPr lang="en-US" sz="2800" b="1" err="1" smtClean="0"/>
              <a:t>Cutaneous</a:t>
            </a:r>
            <a:r>
              <a:rPr lang="en-US" sz="2800" b="1" smtClean="0"/>
              <a:t> and mucosal </a:t>
            </a:r>
            <a:r>
              <a:rPr lang="en-US" sz="2800" b="1" dirty="0" smtClean="0"/>
              <a:t>lesions, </a:t>
            </a:r>
            <a:r>
              <a:rPr lang="en-US" sz="2800" b="1" dirty="0" err="1" smtClean="0"/>
              <a:t>lymphadenopathy</a:t>
            </a:r>
            <a:r>
              <a:rPr lang="en-US" sz="2800" b="1" smtClean="0"/>
              <a:t>, hepatosplenomegaly</a:t>
            </a:r>
            <a:r>
              <a:rPr lang="en-US" sz="2800" b="1" dirty="0" smtClean="0"/>
              <a:t> </a:t>
            </a:r>
            <a:r>
              <a:rPr lang="en-US" sz="2800" b="1" smtClean="0"/>
              <a:t>and </a:t>
            </a:r>
            <a:r>
              <a:rPr lang="en-US" sz="2800" b="1" dirty="0" smtClean="0"/>
              <a:t>meningitis may also develop.</a:t>
            </a:r>
            <a:endParaRPr lang="ar-IQ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0"/>
            <a:r>
              <a:rPr lang="en-US" sz="2800" dirty="0" smtClean="0"/>
              <a:t>In areas where the disease occurs, </a:t>
            </a:r>
            <a:r>
              <a:rPr lang="en-US" sz="2800" dirty="0" err="1" smtClean="0"/>
              <a:t>histoplasmosis</a:t>
            </a:r>
            <a:r>
              <a:rPr lang="en-US" sz="2800" dirty="0" smtClean="0"/>
              <a:t> should be suspected in every undiagnosed infection in which there are pulmonary signs, enlarged lymph nodes, </a:t>
            </a:r>
            <a:r>
              <a:rPr lang="en-US" sz="2800" dirty="0" err="1" smtClean="0"/>
              <a:t>hepatosplenomegaly</a:t>
            </a:r>
            <a:r>
              <a:rPr lang="en-US" sz="2800" dirty="0" smtClean="0"/>
              <a:t> or characteristic </a:t>
            </a:r>
            <a:r>
              <a:rPr lang="en-US" sz="2800" dirty="0" err="1" smtClean="0"/>
              <a:t>cutaneous</a:t>
            </a:r>
            <a:r>
              <a:rPr lang="en-US" sz="2800" dirty="0" smtClean="0"/>
              <a:t>/bony lesions. </a:t>
            </a:r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i="1" smtClean="0">
                <a:solidFill>
                  <a:schemeClr val="tx1"/>
                </a:solidFill>
              </a:rPr>
              <a:t>Investigations:</a:t>
            </a:r>
            <a:endParaRPr lang="ar-IQ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b="1" dirty="0" smtClean="0"/>
              <a:t>Radiological examination in long-standing cases may show calcified lesions in the lungs, spleen or other organs. </a:t>
            </a:r>
          </a:p>
          <a:p>
            <a:pPr algn="just" rtl="0"/>
            <a:r>
              <a:rPr lang="en-US" b="1" dirty="0" smtClean="0"/>
              <a:t>In the more acute phases of the disease, single or multiple soft pulmonary shadows with enlarged </a:t>
            </a:r>
            <a:r>
              <a:rPr lang="en-US" b="1" dirty="0" err="1" smtClean="0"/>
              <a:t>tracheobronchial</a:t>
            </a:r>
            <a:r>
              <a:rPr lang="en-US" b="1" dirty="0" smtClean="0"/>
              <a:t> nodes are seen on chest X-ray.</a:t>
            </a:r>
            <a:endParaRPr lang="ar-IQ" b="1" dirty="0" smtClean="0"/>
          </a:p>
          <a:p>
            <a:pPr algn="just" rtl="0"/>
            <a:endParaRPr lang="ar-IQ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b="1" dirty="0" smtClean="0"/>
              <a:t>Laboratory diagnosis is by direct detection (histopathology or antigen detection), culture and serology, with antigen and antibody detection being most effective (antigen detection, however, is not widely available).</a:t>
            </a:r>
            <a:endParaRPr lang="ar-IQ" b="1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572000"/>
          </a:xfrm>
        </p:spPr>
        <p:txBody>
          <a:bodyPr>
            <a:normAutofit lnSpcReduction="10000"/>
          </a:bodyPr>
          <a:lstStyle/>
          <a:p>
            <a:pPr algn="just" rtl="0"/>
            <a:r>
              <a:rPr lang="en-US" b="1" dirty="0" smtClean="0"/>
              <a:t>Antibody is detected by complement fixation testing or </a:t>
            </a:r>
            <a:r>
              <a:rPr lang="en-US" b="1" dirty="0" err="1" smtClean="0"/>
              <a:t>immunodiffusion</a:t>
            </a:r>
            <a:r>
              <a:rPr lang="en-US" b="1" dirty="0" smtClean="0"/>
              <a:t>; the pattern of antibody production is complex, and the results require specialist interpretation. </a:t>
            </a:r>
          </a:p>
          <a:p>
            <a:pPr algn="just" rtl="0"/>
            <a:r>
              <a:rPr lang="en-US" b="1" i="1" dirty="0" err="1" smtClean="0"/>
              <a:t>Histoplasma</a:t>
            </a:r>
            <a:r>
              <a:rPr lang="en-US" b="1" i="1" dirty="0" smtClean="0"/>
              <a:t> </a:t>
            </a:r>
            <a:r>
              <a:rPr lang="en-US" b="1" dirty="0" smtClean="0"/>
              <a:t>antigen may be detectable in blood or urine.</a:t>
            </a:r>
          </a:p>
          <a:p>
            <a:pPr algn="just" rtl="0"/>
            <a:r>
              <a:rPr lang="en-US" b="1" dirty="0" smtClean="0"/>
              <a:t>Culture is definitive but slow (up to 12 weeks). </a:t>
            </a:r>
          </a:p>
          <a:p>
            <a:pPr algn="just" rtl="0"/>
            <a:r>
              <a:rPr lang="en-US" b="1" dirty="0" smtClean="0"/>
              <a:t>Histopathology may show characteristic intracellular yeasts. </a:t>
            </a:r>
          </a:p>
          <a:p>
            <a:pPr algn="just" rtl="0"/>
            <a:r>
              <a:rPr lang="en-US" b="1" dirty="0" smtClean="0"/>
              <a:t>Diagnosis of subcutaneous or bony infection is mainly by </a:t>
            </a:r>
            <a:r>
              <a:rPr lang="en-US" b="1" dirty="0" err="1" smtClean="0"/>
              <a:t>histopathological</a:t>
            </a:r>
            <a:r>
              <a:rPr lang="en-US" b="1" dirty="0" smtClean="0"/>
              <a:t> examination and/or culture.</a:t>
            </a:r>
            <a:endParaRPr lang="ar-IQ" b="1" dirty="0" smtClean="0"/>
          </a:p>
          <a:p>
            <a:pPr algn="just" rtl="0"/>
            <a:endParaRPr lang="ar-IQ" b="1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dirty="0" smtClean="0"/>
              <a:t>Mild pulmonary disease does not require treatment. However, if prolonged, it may be treated with </a:t>
            </a:r>
            <a:r>
              <a:rPr lang="en-US" dirty="0" err="1" smtClean="0"/>
              <a:t>itraconazole</a:t>
            </a:r>
            <a:r>
              <a:rPr lang="en-US" dirty="0" smtClean="0"/>
              <a:t>.</a:t>
            </a:r>
          </a:p>
          <a:p>
            <a:pPr algn="just" rtl="0"/>
            <a:r>
              <a:rPr lang="en-US" dirty="0" smtClean="0"/>
              <a:t>More severe pulmonary disease is treated with an </a:t>
            </a:r>
            <a:r>
              <a:rPr lang="en-US" dirty="0" err="1" smtClean="0"/>
              <a:t>amphotericin</a:t>
            </a:r>
            <a:r>
              <a:rPr lang="en-US" dirty="0" smtClean="0"/>
              <a:t> B formulation for 2 weeks, followed by </a:t>
            </a:r>
            <a:r>
              <a:rPr lang="en-US" dirty="0" err="1" smtClean="0"/>
              <a:t>itraconazole</a:t>
            </a:r>
            <a:r>
              <a:rPr lang="en-US" dirty="0" smtClean="0"/>
              <a:t> for 12 weeks, with </a:t>
            </a:r>
            <a:r>
              <a:rPr lang="en-US" dirty="0" err="1" smtClean="0"/>
              <a:t>methylprednisolone</a:t>
            </a:r>
            <a:r>
              <a:rPr lang="en-US" dirty="0" smtClean="0"/>
              <a:t> added for the first 2 weeks of therapy if there is hypoxia or ARDS.</a:t>
            </a:r>
            <a:endParaRPr lang="ar-IQ" b="1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i="1" smtClean="0">
                <a:solidFill>
                  <a:schemeClr val="tx1"/>
                </a:solidFill>
              </a:rPr>
              <a:t>Management:</a:t>
            </a:r>
            <a:endParaRPr lang="ar-IQ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0"/>
            <a:r>
              <a:rPr lang="en-US" b="1" dirty="0" smtClean="0"/>
              <a:t>Chronic pulmonary </a:t>
            </a:r>
            <a:r>
              <a:rPr lang="en-US" b="1" dirty="0" err="1" smtClean="0"/>
              <a:t>histoplasmosis</a:t>
            </a:r>
            <a:r>
              <a:rPr lang="en-US" b="1" dirty="0" smtClean="0"/>
              <a:t> is treated with </a:t>
            </a:r>
            <a:r>
              <a:rPr lang="en-US" b="1" dirty="0" err="1" smtClean="0"/>
              <a:t>itraconazole</a:t>
            </a:r>
            <a:r>
              <a:rPr lang="en-US" b="1" dirty="0" smtClean="0"/>
              <a:t> (ideally the oral solution, which has better bio-availability than the capsule formulation) for 12–24 months, and disseminated </a:t>
            </a:r>
            <a:r>
              <a:rPr lang="en-US" b="1" dirty="0" err="1" smtClean="0"/>
              <a:t>histoplasmosis</a:t>
            </a:r>
            <a:r>
              <a:rPr lang="en-US" b="1" dirty="0" smtClean="0"/>
              <a:t> with an </a:t>
            </a:r>
            <a:r>
              <a:rPr lang="en-US" b="1" dirty="0" err="1" smtClean="0"/>
              <a:t>amphotericin</a:t>
            </a:r>
            <a:r>
              <a:rPr lang="en-US" b="1" dirty="0" smtClean="0"/>
              <a:t> B formulation followed by </a:t>
            </a:r>
            <a:r>
              <a:rPr lang="en-US" b="1" dirty="0" err="1" smtClean="0"/>
              <a:t>itraconazole</a:t>
            </a:r>
            <a:r>
              <a:rPr lang="en-US" b="1" dirty="0" smtClean="0"/>
              <a:t>. </a:t>
            </a:r>
          </a:p>
          <a:p>
            <a:pPr algn="just" rtl="0"/>
            <a:r>
              <a:rPr lang="en-US" b="1" dirty="0" smtClean="0"/>
              <a:t>Lipid formulations of </a:t>
            </a:r>
            <a:r>
              <a:rPr lang="en-US" b="1" dirty="0" err="1" smtClean="0"/>
              <a:t>amphotericin</a:t>
            </a:r>
            <a:r>
              <a:rPr lang="en-US" b="1" dirty="0" smtClean="0"/>
              <a:t> B are preferred, but their use is subject to availability.</a:t>
            </a:r>
            <a:endParaRPr lang="ar-IQ" b="1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457200" y="928702"/>
            <a:ext cx="8229600" cy="4572000"/>
          </a:xfrm>
        </p:spPr>
        <p:txBody>
          <a:bodyPr>
            <a:noAutofit/>
          </a:bodyPr>
          <a:lstStyle/>
          <a:p>
            <a:pPr algn="just" rtl="0"/>
            <a:r>
              <a:rPr lang="en-US" sz="2800" b="1" dirty="0" smtClean="0"/>
              <a:t>The disease is a </a:t>
            </a:r>
            <a:r>
              <a:rPr lang="en-US" sz="2800" b="1" dirty="0" err="1" smtClean="0"/>
              <a:t>cutaneous</a:t>
            </a:r>
            <a:r>
              <a:rPr lang="en-US" sz="2800" b="1" dirty="0" smtClean="0"/>
              <a:t>/subcutaneous mycosis acquired by traumatic inoculation. Consequently, the most commonly affected areas are the foot, ankle and lower leg. </a:t>
            </a:r>
          </a:p>
          <a:p>
            <a:pPr algn="just" rtl="0"/>
            <a:r>
              <a:rPr lang="en-US" sz="2800" b="1" dirty="0" smtClean="0"/>
              <a:t>Lesions may start several months after the initial injury, and medical attention is often sought several years later.</a:t>
            </a:r>
          </a:p>
          <a:p>
            <a:pPr algn="just" rtl="0"/>
            <a:r>
              <a:rPr lang="en-US" sz="2800" b="1" dirty="0" smtClean="0"/>
              <a:t>The initial lesion is a papule. Further papules develop, and coalesce to form irregular plaques.</a:t>
            </a:r>
          </a:p>
          <a:p>
            <a:pPr algn="just" rtl="0"/>
            <a:r>
              <a:rPr lang="en-US" sz="2800" b="1" dirty="0" smtClean="0"/>
              <a:t>Nodular lesions may produce a characteristic ‘cauliflower’ appearance.</a:t>
            </a:r>
            <a:endParaRPr lang="ar-IQ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b="1" dirty="0" smtClean="0"/>
              <a:t>Treatment should be guided by current evidence-based guidelines (e.g. Infectious Diseases Society of America practice guidelines). </a:t>
            </a:r>
          </a:p>
          <a:p>
            <a:pPr algn="just" rtl="0"/>
            <a:r>
              <a:rPr lang="en-US" b="1" dirty="0" smtClean="0"/>
              <a:t>In subcutaneous and bone infection patterns of remission and relapse are more common than cure. A solitary bony lesion may require only local surgical treatment.</a:t>
            </a:r>
            <a:endParaRPr lang="ar-IQ" b="1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b="1" dirty="0" smtClean="0"/>
              <a:t>This is a primary systemic mycosis caused by the dimorphic fungi </a:t>
            </a:r>
            <a:r>
              <a:rPr lang="en-US" b="1" i="1" dirty="0" err="1" smtClean="0"/>
              <a:t>Coccidioides</a:t>
            </a:r>
            <a:r>
              <a:rPr lang="en-US" b="1" i="1" dirty="0" smtClean="0"/>
              <a:t> </a:t>
            </a:r>
            <a:r>
              <a:rPr lang="en-US" b="1" i="1" dirty="0" err="1" smtClean="0"/>
              <a:t>immitis</a:t>
            </a:r>
            <a:r>
              <a:rPr lang="en-US" b="1" i="1" dirty="0" smtClean="0"/>
              <a:t> </a:t>
            </a:r>
            <a:r>
              <a:rPr lang="en-US" b="1" dirty="0" smtClean="0"/>
              <a:t>and</a:t>
            </a:r>
            <a:r>
              <a:rPr lang="en-US" b="1" i="1" dirty="0" smtClean="0"/>
              <a:t> C. </a:t>
            </a:r>
            <a:r>
              <a:rPr lang="en-US" b="1" i="1" dirty="0" err="1" smtClean="0"/>
              <a:t>posadasii</a:t>
            </a:r>
            <a:r>
              <a:rPr lang="en-US" b="1" i="1" dirty="0" smtClean="0"/>
              <a:t>, </a:t>
            </a:r>
            <a:r>
              <a:rPr lang="en-US" b="1" dirty="0" smtClean="0"/>
              <a:t>found in the south-western USA, and Central and South America. </a:t>
            </a:r>
          </a:p>
          <a:p>
            <a:pPr algn="just" rtl="0"/>
            <a:r>
              <a:rPr lang="en-US" b="1" dirty="0" smtClean="0"/>
              <a:t>The disease is acquired by inhalation of conidia (</a:t>
            </a:r>
            <a:r>
              <a:rPr lang="en-US" b="1" dirty="0" err="1" smtClean="0"/>
              <a:t>arthrospores</a:t>
            </a:r>
            <a:r>
              <a:rPr lang="en-US" b="1" dirty="0" smtClean="0"/>
              <a:t>).</a:t>
            </a:r>
            <a:endParaRPr lang="ar-IQ" b="1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spc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Coccidioidomycosis:</a:t>
            </a:r>
            <a:endParaRPr lang="ar-IQ" b="1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0"/>
            <a:r>
              <a:rPr lang="en-US" sz="2800" b="1" dirty="0" smtClean="0"/>
              <a:t>In 60% of cases it is asymptomatic, but in the remainder it affects the lungs, lymph nodes and skin. </a:t>
            </a:r>
          </a:p>
          <a:p>
            <a:pPr algn="just" rtl="0"/>
            <a:r>
              <a:rPr lang="en-US" sz="2800" b="1" dirty="0" smtClean="0"/>
              <a:t>Rarely (approx. 0.5%), it may spread </a:t>
            </a:r>
            <a:r>
              <a:rPr lang="en-US" sz="2800" b="1" dirty="0" err="1" smtClean="0"/>
              <a:t>haematogenously</a:t>
            </a:r>
            <a:r>
              <a:rPr lang="en-US" sz="2800" b="1" dirty="0" smtClean="0"/>
              <a:t> to bones, adrenals, </a:t>
            </a:r>
            <a:r>
              <a:rPr lang="en-US" sz="2800" b="1" dirty="0" err="1" smtClean="0"/>
              <a:t>meninges</a:t>
            </a:r>
            <a:r>
              <a:rPr lang="en-US" sz="2800" b="1" dirty="0" smtClean="0"/>
              <a:t> and other organs.</a:t>
            </a:r>
            <a:endParaRPr lang="ar-IQ" sz="2800" b="1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b="1" dirty="0" smtClean="0"/>
              <a:t>Pulmonary </a:t>
            </a:r>
            <a:r>
              <a:rPr lang="en-US" b="1" dirty="0" err="1" smtClean="0"/>
              <a:t>coccidioidomycosis</a:t>
            </a:r>
            <a:r>
              <a:rPr lang="en-US" b="1" dirty="0" smtClean="0"/>
              <a:t> has two forms: primary and progressive. </a:t>
            </a:r>
          </a:p>
          <a:p>
            <a:pPr algn="just" rtl="0"/>
            <a:r>
              <a:rPr lang="en-US" b="1" dirty="0" smtClean="0"/>
              <a:t>If symptomatic, primary </a:t>
            </a:r>
            <a:r>
              <a:rPr lang="en-US" b="1" dirty="0" err="1" smtClean="0"/>
              <a:t>coccidioidomycosis</a:t>
            </a:r>
            <a:r>
              <a:rPr lang="en-US" b="1" dirty="0" smtClean="0"/>
              <a:t> presents with cough, fever, chest pain, </a:t>
            </a:r>
            <a:r>
              <a:rPr lang="en-US" b="1" dirty="0" err="1" smtClean="0"/>
              <a:t>dyspnoea</a:t>
            </a:r>
            <a:r>
              <a:rPr lang="en-US" b="1" dirty="0" smtClean="0"/>
              <a:t> and (commonly) arthritis and a rash </a:t>
            </a:r>
            <a:r>
              <a:rPr lang="it-IT" b="1" dirty="0" smtClean="0"/>
              <a:t>(erythema multiforme). </a:t>
            </a:r>
          </a:p>
          <a:p>
            <a:pPr algn="just" rtl="0"/>
            <a:r>
              <a:rPr lang="it-IT" b="1" dirty="0" smtClean="0"/>
              <a:t>Progressive disease presents </a:t>
            </a:r>
            <a:r>
              <a:rPr lang="en-US" b="1" dirty="0" smtClean="0"/>
              <a:t>with systemic upset (e.g. fever, weight loss, anorexia) and features of lobar pneumonia, and may resemble tuberculosis.</a:t>
            </a:r>
            <a:endParaRPr lang="ar-IQ" b="1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0"/>
            <a:r>
              <a:rPr lang="en-US" sz="2800" b="1" i="1" dirty="0" err="1" smtClean="0"/>
              <a:t>Coccidioides</a:t>
            </a:r>
            <a:r>
              <a:rPr lang="en-US" sz="2800" b="1" i="1" dirty="0" smtClean="0"/>
              <a:t> </a:t>
            </a:r>
            <a:r>
              <a:rPr lang="en-US" sz="2800" b="1" dirty="0" smtClean="0"/>
              <a:t>meningitis</a:t>
            </a:r>
            <a:r>
              <a:rPr lang="en-US" sz="2800" b="1" i="1" dirty="0" smtClean="0"/>
              <a:t> </a:t>
            </a:r>
            <a:r>
              <a:rPr lang="en-US" sz="2800" b="1" dirty="0" smtClean="0"/>
              <a:t>(which may be associated with CSF </a:t>
            </a:r>
            <a:r>
              <a:rPr lang="en-US" sz="2800" b="1" dirty="0" err="1" smtClean="0"/>
              <a:t>eosinophils</a:t>
            </a:r>
            <a:r>
              <a:rPr lang="en-US" sz="2800" b="1" dirty="0" smtClean="0"/>
              <a:t>) is the most severe disease manifestation, which is fatal if untreated, and requires life-long suppressive therapy with antifungal azoles.</a:t>
            </a:r>
            <a:endParaRPr lang="ar-IQ" sz="2800" b="1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b="1" dirty="0" smtClean="0"/>
              <a:t>Diagnosis is by direct detection (</a:t>
            </a:r>
            <a:r>
              <a:rPr lang="en-US" b="1" dirty="0" err="1" smtClean="0"/>
              <a:t>histopathological</a:t>
            </a:r>
            <a:r>
              <a:rPr lang="en-US" b="1" dirty="0" smtClean="0"/>
              <a:t> examination of infected tissue), culture of infected tissue or fluids, or antibody detection. </a:t>
            </a:r>
          </a:p>
          <a:p>
            <a:pPr algn="just" rtl="0"/>
            <a:r>
              <a:rPr lang="en-US" b="1" dirty="0" err="1" smtClean="0"/>
              <a:t>IgM</a:t>
            </a:r>
            <a:r>
              <a:rPr lang="en-US" b="1" dirty="0" smtClean="0"/>
              <a:t> may be detected after 1–3 weeks of disease by precipitin tests. </a:t>
            </a:r>
          </a:p>
          <a:p>
            <a:pPr algn="just" rtl="0"/>
            <a:r>
              <a:rPr lang="en-US" b="1" dirty="0" err="1" smtClean="0"/>
              <a:t>IgG</a:t>
            </a:r>
            <a:r>
              <a:rPr lang="en-US" b="1" dirty="0" smtClean="0"/>
              <a:t> appears later and is detected with the complement fixation test.</a:t>
            </a:r>
          </a:p>
          <a:p>
            <a:pPr algn="just" rtl="0"/>
            <a:r>
              <a:rPr lang="en-US" b="1" dirty="0" smtClean="0"/>
              <a:t>Change in </a:t>
            </a:r>
            <a:r>
              <a:rPr lang="en-US" b="1" dirty="0" err="1" smtClean="0"/>
              <a:t>IgG</a:t>
            </a:r>
            <a:r>
              <a:rPr lang="en-US" b="1" dirty="0" smtClean="0"/>
              <a:t> </a:t>
            </a:r>
            <a:r>
              <a:rPr lang="en-US" b="1" dirty="0" err="1" smtClean="0"/>
              <a:t>titre</a:t>
            </a:r>
            <a:r>
              <a:rPr lang="en-US" b="1" dirty="0" smtClean="0"/>
              <a:t> may be used to monitor clinical progress.</a:t>
            </a:r>
            <a:endParaRPr lang="ar-IQ" b="1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i="1" smtClean="0">
                <a:solidFill>
                  <a:schemeClr val="tx1"/>
                </a:solidFill>
              </a:rPr>
              <a:t>Investigations and management:</a:t>
            </a:r>
            <a:endParaRPr lang="ar-IQ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572000"/>
          </a:xfrm>
        </p:spPr>
        <p:txBody>
          <a:bodyPr>
            <a:normAutofit/>
          </a:bodyPr>
          <a:lstStyle/>
          <a:p>
            <a:pPr algn="just" rtl="0"/>
            <a:r>
              <a:rPr lang="en-US" b="1" dirty="0" smtClean="0"/>
              <a:t>Treatment depends on specific disease manifestations, and ranges from regular clinical re-assessment without antifungal therapy (in mild pulmonary, asymptomatic </a:t>
            </a:r>
            <a:r>
              <a:rPr lang="en-US" b="1" dirty="0" err="1" smtClean="0"/>
              <a:t>cavitary</a:t>
            </a:r>
            <a:r>
              <a:rPr lang="en-US" b="1" dirty="0" smtClean="0"/>
              <a:t> or single nodular disease) to high-dose treatment with an antifungal </a:t>
            </a:r>
            <a:r>
              <a:rPr lang="en-US" b="1" dirty="0" err="1" smtClean="0"/>
              <a:t>azole</a:t>
            </a:r>
            <a:r>
              <a:rPr lang="en-US" b="1" dirty="0" smtClean="0"/>
              <a:t>, which may be continued indefinitely (e.g. in meningitis). </a:t>
            </a:r>
          </a:p>
          <a:p>
            <a:pPr algn="just" rtl="0"/>
            <a:r>
              <a:rPr lang="en-US" b="1" dirty="0" err="1" smtClean="0"/>
              <a:t>Amphotericin</a:t>
            </a:r>
            <a:r>
              <a:rPr lang="en-US" b="1" dirty="0" smtClean="0"/>
              <a:t> B is used in diffuse pneumonia, disseminated disease and, </a:t>
            </a:r>
            <a:r>
              <a:rPr lang="en-US" b="1" dirty="0" err="1" smtClean="0"/>
              <a:t>intrathecally</a:t>
            </a:r>
            <a:r>
              <a:rPr lang="en-US" b="1" dirty="0" smtClean="0"/>
              <a:t>, in meningitis. </a:t>
            </a:r>
          </a:p>
          <a:p>
            <a:pPr algn="just" rtl="0"/>
            <a:r>
              <a:rPr lang="en-US" b="1" dirty="0" err="1" smtClean="0"/>
              <a:t>Posaconazole</a:t>
            </a:r>
            <a:r>
              <a:rPr lang="en-US" b="1" dirty="0" smtClean="0"/>
              <a:t> has been used successfully in refractory disease.</a:t>
            </a:r>
            <a:endParaRPr lang="ar-IQ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b="1" dirty="0" smtClean="0"/>
              <a:t>This is a primary systemic mycosis caused by inhalation of the dimorphic fungus </a:t>
            </a:r>
            <a:r>
              <a:rPr lang="en-US" b="1" i="1" dirty="0" err="1" smtClean="0"/>
              <a:t>Paracoccidioides</a:t>
            </a:r>
            <a:r>
              <a:rPr lang="en-US" b="1" i="1" dirty="0" smtClean="0"/>
              <a:t> </a:t>
            </a:r>
            <a:r>
              <a:rPr lang="en-US" b="1" i="1" dirty="0" err="1" smtClean="0"/>
              <a:t>brasiliensis</a:t>
            </a:r>
            <a:r>
              <a:rPr lang="en-US" b="1" i="1" dirty="0" smtClean="0"/>
              <a:t> </a:t>
            </a:r>
            <a:r>
              <a:rPr lang="en-US" b="1" dirty="0" smtClean="0"/>
              <a:t>which is restricted to South America. </a:t>
            </a:r>
          </a:p>
          <a:p>
            <a:pPr algn="just" rtl="0"/>
            <a:r>
              <a:rPr lang="en-US" b="1" dirty="0" smtClean="0"/>
              <a:t>The disease affects the lungs, mucous membranes (painful destructive ulceration in 50% of cases), skin, lymph nodes and adrenal glands (</a:t>
            </a:r>
            <a:r>
              <a:rPr lang="en-US" b="1" dirty="0" err="1" smtClean="0"/>
              <a:t>hypoadrenalism</a:t>
            </a:r>
            <a:r>
              <a:rPr lang="en-US" b="1" dirty="0" smtClean="0"/>
              <a:t>).</a:t>
            </a:r>
          </a:p>
          <a:p>
            <a:pPr algn="just" rtl="0"/>
            <a:r>
              <a:rPr lang="en-US" b="1" dirty="0" smtClean="0"/>
              <a:t>Diagnosis is by microscopy and culture of lesions, and antibody detection.</a:t>
            </a:r>
            <a:endParaRPr lang="ar-IQ" b="1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spc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Paracoccidioidomycosis:</a:t>
            </a:r>
            <a:endParaRPr lang="ar-IQ" b="1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0"/>
            <a:r>
              <a:rPr lang="en-US" b="1" dirty="0" smtClean="0"/>
              <a:t>Oral </a:t>
            </a:r>
            <a:r>
              <a:rPr lang="en-US" b="1" dirty="0" err="1" smtClean="0"/>
              <a:t>itraconazole</a:t>
            </a:r>
            <a:r>
              <a:rPr lang="en-US" b="1" dirty="0" smtClean="0"/>
              <a:t> solution 200 mg/day has demonstrated 98% efficacy, and is currently the treatment of choice (mean duration 6 months). </a:t>
            </a:r>
          </a:p>
          <a:p>
            <a:pPr algn="just" rtl="0"/>
            <a:r>
              <a:rPr lang="en-US" b="1" dirty="0" err="1" smtClean="0"/>
              <a:t>Ketoconazole</a:t>
            </a:r>
            <a:r>
              <a:rPr lang="en-US" b="1" dirty="0" smtClean="0"/>
              <a:t>, </a:t>
            </a:r>
            <a:r>
              <a:rPr lang="en-US" b="1" dirty="0" err="1" smtClean="0"/>
              <a:t>fluconazole</a:t>
            </a:r>
            <a:r>
              <a:rPr lang="en-US" b="1" dirty="0" smtClean="0"/>
              <a:t> and </a:t>
            </a:r>
            <a:r>
              <a:rPr lang="en-US" b="1" dirty="0" err="1" smtClean="0"/>
              <a:t>voriconazole</a:t>
            </a:r>
            <a:r>
              <a:rPr lang="en-US" b="1" dirty="0" smtClean="0"/>
              <a:t> have also been used, as have long (2–3-year) courses of </a:t>
            </a:r>
            <a:r>
              <a:rPr lang="en-US" b="1" dirty="0" err="1" smtClean="0"/>
              <a:t>sulphonamides</a:t>
            </a:r>
            <a:r>
              <a:rPr lang="en-US" b="1" dirty="0" smtClean="0"/>
              <a:t>. </a:t>
            </a:r>
          </a:p>
          <a:p>
            <a:pPr algn="just" rtl="0"/>
            <a:r>
              <a:rPr lang="en-US" b="1" dirty="0" err="1" smtClean="0"/>
              <a:t>Amphotericin</a:t>
            </a:r>
            <a:r>
              <a:rPr lang="en-US" b="1" dirty="0" smtClean="0"/>
              <a:t> B may be used in severe or refractory disease, followed by an </a:t>
            </a:r>
            <a:r>
              <a:rPr lang="en-US" b="1" dirty="0" err="1" smtClean="0"/>
              <a:t>azole</a:t>
            </a:r>
            <a:r>
              <a:rPr lang="en-US" b="1" dirty="0" smtClean="0"/>
              <a:t> or </a:t>
            </a:r>
            <a:r>
              <a:rPr lang="en-US" b="1" dirty="0" err="1" smtClean="0"/>
              <a:t>sulphonamide</a:t>
            </a:r>
            <a:r>
              <a:rPr lang="en-US" b="1" dirty="0" smtClean="0"/>
              <a:t>.</a:t>
            </a:r>
            <a:endParaRPr lang="ar-IQ" b="1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b="1" i="1" dirty="0" err="1" smtClean="0"/>
              <a:t>Blastomyces</a:t>
            </a:r>
            <a:r>
              <a:rPr lang="en-US" b="1" i="1" dirty="0" smtClean="0"/>
              <a:t> </a:t>
            </a:r>
            <a:r>
              <a:rPr lang="en-US" b="1" i="1" dirty="0" err="1" smtClean="0"/>
              <a:t>dermatitidis</a:t>
            </a:r>
            <a:r>
              <a:rPr lang="en-US" b="1" i="1" dirty="0" smtClean="0"/>
              <a:t> </a:t>
            </a:r>
            <a:r>
              <a:rPr lang="en-US" b="1" dirty="0" smtClean="0"/>
              <a:t>is a dimorphic fungus endemic to restricted parts of North America, mainly around the Mississippi and Ohio rivers. Very occasionally, it is reported from Africa. </a:t>
            </a:r>
          </a:p>
          <a:p>
            <a:pPr algn="just" rtl="0"/>
            <a:r>
              <a:rPr lang="en-US" b="1" dirty="0" smtClean="0"/>
              <a:t>The disease usually presents as a chronic pneumonia similar to pulmonary tuberculosis.</a:t>
            </a:r>
          </a:p>
          <a:p>
            <a:pPr algn="just" rtl="0"/>
            <a:r>
              <a:rPr lang="en-US" b="1" dirty="0" smtClean="0"/>
              <a:t>Bones, skin and the genitourinary tract may also be affected.</a:t>
            </a:r>
            <a:endParaRPr lang="ar-IQ" b="1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spc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Blastomycosis:</a:t>
            </a:r>
            <a:endParaRPr lang="ar-IQ" b="1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0"/>
            <a:r>
              <a:rPr lang="en-US" sz="3200" b="1" dirty="0" smtClean="0"/>
              <a:t>Diagnosis is by </a:t>
            </a:r>
            <a:r>
              <a:rPr lang="en-US" sz="3200" b="1" dirty="0" err="1" smtClean="0"/>
              <a:t>histopathological</a:t>
            </a:r>
            <a:r>
              <a:rPr lang="en-US" sz="3200" b="1" dirty="0" smtClean="0"/>
              <a:t> examination of infected material, which shows </a:t>
            </a:r>
            <a:r>
              <a:rPr lang="en-US" sz="3200" b="1" dirty="0" err="1" smtClean="0"/>
              <a:t>dematiaceous</a:t>
            </a:r>
            <a:r>
              <a:rPr lang="en-US" sz="3200" b="1" dirty="0" smtClean="0"/>
              <a:t>, rounded, thick-walled ‘sclerotic bodies’ with septa at right angles to each other. </a:t>
            </a:r>
          </a:p>
          <a:p>
            <a:pPr algn="just" rtl="0"/>
            <a:r>
              <a:rPr lang="en-US" sz="3200" b="1" dirty="0" smtClean="0"/>
              <a:t>The </a:t>
            </a:r>
            <a:r>
              <a:rPr lang="en-US" sz="3200" b="1" dirty="0" err="1" smtClean="0"/>
              <a:t>aetiological</a:t>
            </a:r>
            <a:r>
              <a:rPr lang="en-US" sz="3200" b="1" dirty="0" smtClean="0"/>
              <a:t> agent is confirmed by culture.</a:t>
            </a:r>
            <a:endParaRPr lang="ar-IQ" sz="3200" b="1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b="1" dirty="0" smtClean="0"/>
              <a:t>Diagnosis is by culture of the organism or identification of the characteristic yeast form in a clinical specimen. Antibody detection is rarely helpful. </a:t>
            </a:r>
          </a:p>
          <a:p>
            <a:pPr algn="just" rtl="0"/>
            <a:r>
              <a:rPr lang="en-US" b="1" dirty="0" smtClean="0"/>
              <a:t>Treatment is with </a:t>
            </a:r>
            <a:r>
              <a:rPr lang="en-US" b="1" dirty="0" err="1" smtClean="0"/>
              <a:t>amphotericin</a:t>
            </a:r>
            <a:r>
              <a:rPr lang="en-US" b="1" dirty="0" smtClean="0"/>
              <a:t> B (severe disease) or </a:t>
            </a:r>
            <a:r>
              <a:rPr lang="en-US" b="1" dirty="0" err="1" smtClean="0"/>
              <a:t>itraconazole</a:t>
            </a:r>
            <a:r>
              <a:rPr lang="en-US" b="1" dirty="0" smtClean="0"/>
              <a:t>.</a:t>
            </a:r>
            <a:endParaRPr lang="ar-IQ" b="1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وان 5"/>
          <p:cNvSpPr>
            <a:spLocks noGrp="1"/>
          </p:cNvSpPr>
          <p:nvPr>
            <p:ph type="title"/>
          </p:nvPr>
        </p:nvSpPr>
        <p:spPr>
          <a:xfrm>
            <a:off x="357158" y="2352676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sz="8000" smtClean="0">
                <a:solidFill>
                  <a:schemeClr val="tx1"/>
                </a:solidFill>
                <a:latin typeface="Wingdings 2" pitchFamily="18" charset="2"/>
                <a:cs typeface="Old Antic Outline" pitchFamily="2" charset="-78"/>
              </a:rPr>
              <a:t>c</a:t>
            </a:r>
            <a:r>
              <a:rPr lang="en-US" sz="8000" dirty="0" err="1" smtClean="0">
                <a:solidFill>
                  <a:schemeClr val="tx1"/>
                </a:solidFill>
                <a:cs typeface="Old Antic Outline" pitchFamily="2" charset="-78"/>
              </a:rPr>
              <a:t>END</a:t>
            </a:r>
            <a:r>
              <a:rPr lang="en-US" sz="8000" dirty="0" err="1" smtClean="0">
                <a:solidFill>
                  <a:schemeClr val="tx1"/>
                </a:solidFill>
                <a:latin typeface="Wingdings 2" pitchFamily="18" charset="2"/>
                <a:cs typeface="Old Antic Outline" pitchFamily="2" charset="-78"/>
              </a:rPr>
              <a:t>d</a:t>
            </a:r>
            <a:endParaRPr lang="en-US" sz="8000" dirty="0">
              <a:solidFill>
                <a:schemeClr val="tx1"/>
              </a:solidFill>
              <a:cs typeface="Old Antic Outline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ورق">
  <a:themeElements>
    <a:clrScheme name="مشربية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مخصص 1">
      <a:majorFont>
        <a:latin typeface="Times New Roman"/>
        <a:ea typeface=""/>
        <a:cs typeface="Tahoma"/>
      </a:majorFont>
      <a:minorFont>
        <a:latin typeface="Times New Roman"/>
        <a:ea typeface=""/>
        <a:cs typeface="Tahoma"/>
      </a:minorFont>
    </a:fontScheme>
    <a:fmtScheme name="ورق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216</TotalTime>
  <Words>3939</Words>
  <Application>Microsoft Office PowerPoint</Application>
  <PresentationFormat>عرض على الشاشة (3:4)‏</PresentationFormat>
  <Paragraphs>224</Paragraphs>
  <Slides>91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91</vt:i4>
      </vt:variant>
    </vt:vector>
  </HeadingPairs>
  <TitlesOfParts>
    <vt:vector size="92" baseType="lpstr">
      <vt:lpstr>ورق</vt:lpstr>
      <vt:lpstr>FUNGAL INFECTIONS</vt:lpstr>
      <vt:lpstr>الشريحة 2</vt:lpstr>
      <vt:lpstr>الشريحة 3</vt:lpstr>
      <vt:lpstr>Superficial mycoses:</vt:lpstr>
      <vt:lpstr>الشريحة 5</vt:lpstr>
      <vt:lpstr>الشريحة 6</vt:lpstr>
      <vt:lpstr>Subcutaneous mycoses:</vt:lpstr>
      <vt:lpstr>الشريحة 8</vt:lpstr>
      <vt:lpstr>الشريحة 9</vt:lpstr>
      <vt:lpstr>الشريحة 10</vt:lpstr>
      <vt:lpstr>الشريحة 11</vt:lpstr>
      <vt:lpstr>Mycetoma:</vt:lpstr>
      <vt:lpstr>الشريحة 13</vt:lpstr>
      <vt:lpstr>الشريحة 14</vt:lpstr>
      <vt:lpstr>Clinical features:</vt:lpstr>
      <vt:lpstr>الشريحة 16</vt:lpstr>
      <vt:lpstr>الشريحة 17</vt:lpstr>
      <vt:lpstr>Investigations:</vt:lpstr>
      <vt:lpstr>Management:</vt:lpstr>
      <vt:lpstr>الشريحة 20</vt:lpstr>
      <vt:lpstr>الشريحة 21</vt:lpstr>
      <vt:lpstr>Phaeohyphomycosis:</vt:lpstr>
      <vt:lpstr>الشريحة 23</vt:lpstr>
      <vt:lpstr>الشريحة 24</vt:lpstr>
      <vt:lpstr>الشريحة 25</vt:lpstr>
      <vt:lpstr>Sporotrichosis:</vt:lpstr>
      <vt:lpstr>الشريحة 27</vt:lpstr>
      <vt:lpstr>الشريحة 28</vt:lpstr>
      <vt:lpstr>الشريحة 29</vt:lpstr>
      <vt:lpstr>Investigations:</vt:lpstr>
      <vt:lpstr>Management:</vt:lpstr>
      <vt:lpstr>الشريحة 32</vt:lpstr>
      <vt:lpstr>الشريحة 33</vt:lpstr>
      <vt:lpstr>Systemic mycoses:</vt:lpstr>
      <vt:lpstr>Candidiasis:</vt:lpstr>
      <vt:lpstr>الشريحة 36</vt:lpstr>
      <vt:lpstr>الشريحة 37</vt:lpstr>
      <vt:lpstr>Syndromes of systemic candidiasis:</vt:lpstr>
      <vt:lpstr>الشريحة 39</vt:lpstr>
      <vt:lpstr>الشريحة 40</vt:lpstr>
      <vt:lpstr>الشريحة 41</vt:lpstr>
      <vt:lpstr>b. Chronic disseminated candidiasis (CDC, hepatosplenic candidiasis):</vt:lpstr>
      <vt:lpstr>Other manifestations:</vt:lpstr>
      <vt:lpstr>Management:</vt:lpstr>
      <vt:lpstr>الشريحة 45</vt:lpstr>
      <vt:lpstr>الشريحة 46</vt:lpstr>
      <vt:lpstr>الشريحة 47</vt:lpstr>
      <vt:lpstr>Cryptococcosis:</vt:lpstr>
      <vt:lpstr>الشريحة 49</vt:lpstr>
      <vt:lpstr>الشريحة 50</vt:lpstr>
      <vt:lpstr>الشريحة 51</vt:lpstr>
      <vt:lpstr>الشريحة 52</vt:lpstr>
      <vt:lpstr>الشريحة 53</vt:lpstr>
      <vt:lpstr>Fusariosis:</vt:lpstr>
      <vt:lpstr>الشريحة 55</vt:lpstr>
      <vt:lpstr>الشريحة 56</vt:lpstr>
      <vt:lpstr>Mucormycosis:</vt:lpstr>
      <vt:lpstr>الشريحة 58</vt:lpstr>
      <vt:lpstr>الشريحة 59</vt:lpstr>
      <vt:lpstr>الشريحة 60</vt:lpstr>
      <vt:lpstr>الشريحة 61</vt:lpstr>
      <vt:lpstr>Penicillium marneffei infection:</vt:lpstr>
      <vt:lpstr>الشريحة 63</vt:lpstr>
      <vt:lpstr>الشريحة 64</vt:lpstr>
      <vt:lpstr>Histoplasmosis:</vt:lpstr>
      <vt:lpstr>الشريحة 66</vt:lpstr>
      <vt:lpstr>الشريحة 67</vt:lpstr>
      <vt:lpstr>Habitat:</vt:lpstr>
      <vt:lpstr>Pathology:</vt:lpstr>
      <vt:lpstr>Clinical features:</vt:lpstr>
      <vt:lpstr>الشريحة 71</vt:lpstr>
      <vt:lpstr>الشريحة 72</vt:lpstr>
      <vt:lpstr>الشريحة 73</vt:lpstr>
      <vt:lpstr>Investigations:</vt:lpstr>
      <vt:lpstr>الشريحة 75</vt:lpstr>
      <vt:lpstr>الشريحة 76</vt:lpstr>
      <vt:lpstr>الشريحة 77</vt:lpstr>
      <vt:lpstr>Management:</vt:lpstr>
      <vt:lpstr>الشريحة 79</vt:lpstr>
      <vt:lpstr>الشريحة 80</vt:lpstr>
      <vt:lpstr>Coccidioidomycosis:</vt:lpstr>
      <vt:lpstr>الشريحة 82</vt:lpstr>
      <vt:lpstr>الشريحة 83</vt:lpstr>
      <vt:lpstr>الشريحة 84</vt:lpstr>
      <vt:lpstr>Investigations and management:</vt:lpstr>
      <vt:lpstr>الشريحة 86</vt:lpstr>
      <vt:lpstr>Paracoccidioidomycosis:</vt:lpstr>
      <vt:lpstr>الشريحة 88</vt:lpstr>
      <vt:lpstr>Blastomycosis:</vt:lpstr>
      <vt:lpstr>الشريحة 90</vt:lpstr>
      <vt:lpstr>cENDd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FUNGAL INFECTIONS</dc:title>
  <dc:creator>hasna</dc:creator>
  <cp:lastModifiedBy>hasna</cp:lastModifiedBy>
  <cp:revision>28</cp:revision>
  <dcterms:created xsi:type="dcterms:W3CDTF">2015-09-24T15:13:43Z</dcterms:created>
  <dcterms:modified xsi:type="dcterms:W3CDTF">2015-09-24T19:17:17Z</dcterms:modified>
</cp:coreProperties>
</file>